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  <p:sldMasterId id="2147483656" r:id="rId4"/>
    <p:sldMasterId id="2147483659" r:id="rId5"/>
    <p:sldMasterId id="2147483662" r:id="rId6"/>
    <p:sldMasterId id="2147483665" r:id="rId7"/>
    <p:sldMasterId id="2147483667" r:id="rId8"/>
    <p:sldMasterId id="2147483670" r:id="rId9"/>
    <p:sldMasterId id="2147483672" r:id="rId10"/>
    <p:sldMasterId id="2147483675" r:id="rId11"/>
    <p:sldMasterId id="2147483677" r:id="rId12"/>
    <p:sldMasterId id="2147483680" r:id="rId13"/>
    <p:sldMasterId id="2147483683" r:id="rId14"/>
    <p:sldMasterId id="2147483688" r:id="rId15"/>
    <p:sldMasterId id="2147483691" r:id="rId16"/>
    <p:sldMasterId id="2147483694" r:id="rId17"/>
    <p:sldMasterId id="2147483699" r:id="rId18"/>
  </p:sldMasterIdLst>
  <p:notesMasterIdLst>
    <p:notesMasterId r:id="rId20"/>
  </p:notesMasterIdLst>
  <p:handoutMasterIdLst>
    <p:handoutMasterId r:id="rId85"/>
  </p:handoutMasterIdLst>
  <p:sldIdLst>
    <p:sldId id="1826" r:id="rId19"/>
    <p:sldId id="2325" r:id="rId21"/>
    <p:sldId id="1981" r:id="rId22"/>
    <p:sldId id="2364" r:id="rId23"/>
    <p:sldId id="2365" r:id="rId24"/>
    <p:sldId id="2366" r:id="rId25"/>
    <p:sldId id="2367" r:id="rId26"/>
    <p:sldId id="2370" r:id="rId27"/>
    <p:sldId id="2371" r:id="rId28"/>
    <p:sldId id="2297" r:id="rId29"/>
    <p:sldId id="2298" r:id="rId30"/>
    <p:sldId id="2320" r:id="rId31"/>
    <p:sldId id="2299" r:id="rId32"/>
    <p:sldId id="2372" r:id="rId33"/>
    <p:sldId id="2373" r:id="rId34"/>
    <p:sldId id="1982" r:id="rId35"/>
    <p:sldId id="2300" r:id="rId36"/>
    <p:sldId id="2301" r:id="rId37"/>
    <p:sldId id="2375" r:id="rId38"/>
    <p:sldId id="2302" r:id="rId39"/>
    <p:sldId id="2304" r:id="rId40"/>
    <p:sldId id="2303" r:id="rId41"/>
    <p:sldId id="2305" r:id="rId42"/>
    <p:sldId id="2306" r:id="rId43"/>
    <p:sldId id="2376" r:id="rId44"/>
    <p:sldId id="2307" r:id="rId45"/>
    <p:sldId id="2308" r:id="rId46"/>
    <p:sldId id="2309" r:id="rId47"/>
    <p:sldId id="2310" r:id="rId48"/>
    <p:sldId id="2311" r:id="rId49"/>
    <p:sldId id="2312" r:id="rId50"/>
    <p:sldId id="2313" r:id="rId51"/>
    <p:sldId id="1983" r:id="rId52"/>
    <p:sldId id="299" r:id="rId53"/>
    <p:sldId id="2377" r:id="rId54"/>
    <p:sldId id="2378" r:id="rId55"/>
    <p:sldId id="2379" r:id="rId56"/>
    <p:sldId id="2380" r:id="rId57"/>
    <p:sldId id="2381" r:id="rId58"/>
    <p:sldId id="2382" r:id="rId59"/>
    <p:sldId id="2383" r:id="rId60"/>
    <p:sldId id="2384" r:id="rId61"/>
    <p:sldId id="2385" r:id="rId62"/>
    <p:sldId id="2386" r:id="rId63"/>
    <p:sldId id="2387" r:id="rId64"/>
    <p:sldId id="2388" r:id="rId65"/>
    <p:sldId id="2389" r:id="rId66"/>
    <p:sldId id="1984" r:id="rId67"/>
    <p:sldId id="2390" r:id="rId68"/>
    <p:sldId id="2391" r:id="rId69"/>
    <p:sldId id="2392" r:id="rId70"/>
    <p:sldId id="2393" r:id="rId71"/>
    <p:sldId id="2394" r:id="rId72"/>
    <p:sldId id="2395" r:id="rId73"/>
    <p:sldId id="1985" r:id="rId74"/>
    <p:sldId id="2397" r:id="rId75"/>
    <p:sldId id="2398" r:id="rId76"/>
    <p:sldId id="2396" r:id="rId77"/>
    <p:sldId id="2399" r:id="rId78"/>
    <p:sldId id="2400" r:id="rId79"/>
    <p:sldId id="2363" r:id="rId80"/>
    <p:sldId id="2401" r:id="rId81"/>
    <p:sldId id="2368" r:id="rId82"/>
    <p:sldId id="2369" r:id="rId83"/>
    <p:sldId id="1827" r:id="rId84"/>
  </p:sldIdLst>
  <p:sldSz cx="12192000" cy="6858000"/>
  <p:notesSz cx="6858000" cy="9144000"/>
  <p:embeddedFontLs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微软雅黑" panose="020B0503020204020204" pitchFamily="34" charset="-122"/>
      <p:regular r:id="rId93"/>
    </p:embeddedFont>
    <p:embeddedFont>
      <p:font typeface="微软雅黑 Light" panose="020B0502040204020203" pitchFamily="34" charset="-122"/>
      <p:regular r:id="rId94"/>
    </p:embeddedFont>
    <p:embeddedFont>
      <p:font typeface="Wingdings 3" panose="05040102010807070707" pitchFamily="18" charset="2"/>
      <p:regular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  <p:embeddedFont>
      <p:font typeface="黑体" panose="02010609060101010101" pitchFamily="49" charset="-122"/>
      <p:regular r:id="rId100"/>
    </p:embeddedFont>
    <p:embeddedFont>
      <p:font typeface="Wingdings 3" panose="05040102010807070707"/>
      <p:regular r:id="rId101"/>
    </p:embeddedFont>
    <p:embeddedFont>
      <p:font typeface="Tahoma" panose="020B0604030504040204" pitchFamily="34" charset="0"/>
      <p:regular r:id="rId102"/>
      <p:bold r:id="rId103"/>
    </p:embeddedFont>
    <p:embeddedFont>
      <p:font typeface="Arial Black" panose="020B0A04020102020204"/>
      <p:bold r:id="rId104"/>
    </p:embeddedFont>
  </p:embeddedFontLst>
  <p:custDataLst>
    <p:tags r:id="rId10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3" id="{AFAEBBB7-E065-486F-BE30-AEE247139C07}">
          <p14:sldIdLst>
            <p14:sldId id="1826"/>
          </p14:sldIdLst>
        </p14:section>
        <p14:section name="目录样式5" id="{73A39AD9-405C-445D-AC19-554F045D20EB}">
          <p14:sldIdLst>
            <p14:sldId id="2325"/>
            <p14:sldId id="1981"/>
            <p14:sldId id="2364"/>
            <p14:sldId id="2365"/>
            <p14:sldId id="2366"/>
            <p14:sldId id="2367"/>
            <p14:sldId id="2370"/>
            <p14:sldId id="2371"/>
            <p14:sldId id="2297"/>
            <p14:sldId id="2298"/>
            <p14:sldId id="2320"/>
            <p14:sldId id="2299"/>
            <p14:sldId id="2372"/>
            <p14:sldId id="2373"/>
            <p14:sldId id="1982"/>
            <p14:sldId id="2300"/>
            <p14:sldId id="2301"/>
            <p14:sldId id="2375"/>
            <p14:sldId id="2302"/>
            <p14:sldId id="2304"/>
            <p14:sldId id="2303"/>
            <p14:sldId id="2305"/>
            <p14:sldId id="2306"/>
            <p14:sldId id="2376"/>
            <p14:sldId id="2307"/>
            <p14:sldId id="2308"/>
            <p14:sldId id="2309"/>
            <p14:sldId id="2310"/>
            <p14:sldId id="2311"/>
            <p14:sldId id="2312"/>
            <p14:sldId id="2313"/>
            <p14:sldId id="1983"/>
            <p14:sldId id="299"/>
            <p14:sldId id="2377"/>
            <p14:sldId id="2378"/>
            <p14:sldId id="2379"/>
            <p14:sldId id="2380"/>
            <p14:sldId id="2381"/>
            <p14:sldId id="2382"/>
            <p14:sldId id="2383"/>
            <p14:sldId id="2384"/>
            <p14:sldId id="2385"/>
            <p14:sldId id="2386"/>
            <p14:sldId id="2387"/>
            <p14:sldId id="2388"/>
            <p14:sldId id="2389"/>
            <p14:sldId id="1984"/>
            <p14:sldId id="2390"/>
            <p14:sldId id="2391"/>
            <p14:sldId id="2392"/>
            <p14:sldId id="2393"/>
            <p14:sldId id="2394"/>
            <p14:sldId id="2395"/>
            <p14:sldId id="1985"/>
            <p14:sldId id="2397"/>
            <p14:sldId id="2398"/>
            <p14:sldId id="2396"/>
            <p14:sldId id="2399"/>
            <p14:sldId id="2400"/>
            <p14:sldId id="2363"/>
            <p14:sldId id="2401"/>
            <p14:sldId id="2368"/>
            <p14:sldId id="2369"/>
            <p14:sldId id="1827"/>
          </p14:sldIdLst>
        </p14:section>
        <p14:section name="内页样式2" id="{AEE0B2BD-8C80-4E0D-A73B-164E71DA91E9}">
          <p14:sldIdLst/>
        </p14:section>
        <p14:section name="图标素材" id="{2E201F28-31B8-4C48-BFF6-5BA13AA2E60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76618" autoAdjust="0"/>
  </p:normalViewPr>
  <p:slideViewPr>
    <p:cSldViewPr snapToGrid="0">
      <p:cViewPr varScale="1">
        <p:scale>
          <a:sx n="64" d="100"/>
          <a:sy n="64" d="100"/>
        </p:scale>
        <p:origin x="113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11.fntdata"/><Relationship Id="rId98" Type="http://schemas.openxmlformats.org/officeDocument/2006/relationships/font" Target="fonts/font10.fntdata"/><Relationship Id="rId97" Type="http://schemas.openxmlformats.org/officeDocument/2006/relationships/font" Target="fonts/font9.fntdata"/><Relationship Id="rId96" Type="http://schemas.openxmlformats.org/officeDocument/2006/relationships/font" Target="fonts/font8.fntdata"/><Relationship Id="rId95" Type="http://schemas.openxmlformats.org/officeDocument/2006/relationships/font" Target="fonts/font7.fntdata"/><Relationship Id="rId94" Type="http://schemas.openxmlformats.org/officeDocument/2006/relationships/font" Target="fonts/font6.fntdata"/><Relationship Id="rId93" Type="http://schemas.openxmlformats.org/officeDocument/2006/relationships/font" Target="fonts/font5.fntdata"/><Relationship Id="rId92" Type="http://schemas.openxmlformats.org/officeDocument/2006/relationships/font" Target="fonts/font4.fntdata"/><Relationship Id="rId91" Type="http://schemas.openxmlformats.org/officeDocument/2006/relationships/font" Target="fonts/font3.fntdata"/><Relationship Id="rId90" Type="http://schemas.openxmlformats.org/officeDocument/2006/relationships/font" Target="fonts/font2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1.fntdata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65.xml"/><Relationship Id="rId83" Type="http://schemas.openxmlformats.org/officeDocument/2006/relationships/slide" Target="slides/slide64.xml"/><Relationship Id="rId82" Type="http://schemas.openxmlformats.org/officeDocument/2006/relationships/slide" Target="slides/slide63.xml"/><Relationship Id="rId81" Type="http://schemas.openxmlformats.org/officeDocument/2006/relationships/slide" Target="slides/slide62.xml"/><Relationship Id="rId80" Type="http://schemas.openxmlformats.org/officeDocument/2006/relationships/slide" Target="slides/slide6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0.xml"/><Relationship Id="rId78" Type="http://schemas.openxmlformats.org/officeDocument/2006/relationships/slide" Target="slides/slide59.xml"/><Relationship Id="rId77" Type="http://schemas.openxmlformats.org/officeDocument/2006/relationships/slide" Target="slides/slide58.xml"/><Relationship Id="rId76" Type="http://schemas.openxmlformats.org/officeDocument/2006/relationships/slide" Target="slides/slide57.xml"/><Relationship Id="rId75" Type="http://schemas.openxmlformats.org/officeDocument/2006/relationships/slide" Target="slides/slide56.xml"/><Relationship Id="rId74" Type="http://schemas.openxmlformats.org/officeDocument/2006/relationships/slide" Target="slides/slide55.xml"/><Relationship Id="rId73" Type="http://schemas.openxmlformats.org/officeDocument/2006/relationships/slide" Target="slides/slide54.xml"/><Relationship Id="rId72" Type="http://schemas.openxmlformats.org/officeDocument/2006/relationships/slide" Target="slides/slide53.xml"/><Relationship Id="rId71" Type="http://schemas.openxmlformats.org/officeDocument/2006/relationships/slide" Target="slides/slide52.xml"/><Relationship Id="rId70" Type="http://schemas.openxmlformats.org/officeDocument/2006/relationships/slide" Target="slides/slide5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0.xml"/><Relationship Id="rId68" Type="http://schemas.openxmlformats.org/officeDocument/2006/relationships/slide" Target="slides/slide49.xml"/><Relationship Id="rId67" Type="http://schemas.openxmlformats.org/officeDocument/2006/relationships/slide" Target="slides/slide48.xml"/><Relationship Id="rId66" Type="http://schemas.openxmlformats.org/officeDocument/2006/relationships/slide" Target="slides/slide47.xml"/><Relationship Id="rId65" Type="http://schemas.openxmlformats.org/officeDocument/2006/relationships/slide" Target="slides/slide46.xml"/><Relationship Id="rId64" Type="http://schemas.openxmlformats.org/officeDocument/2006/relationships/slide" Target="slides/slide45.xml"/><Relationship Id="rId63" Type="http://schemas.openxmlformats.org/officeDocument/2006/relationships/slide" Target="slides/slide44.xml"/><Relationship Id="rId62" Type="http://schemas.openxmlformats.org/officeDocument/2006/relationships/slide" Target="slides/slide43.xml"/><Relationship Id="rId61" Type="http://schemas.openxmlformats.org/officeDocument/2006/relationships/slide" Target="slides/slide42.xml"/><Relationship Id="rId60" Type="http://schemas.openxmlformats.org/officeDocument/2006/relationships/slide" Target="slides/slide4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0.xml"/><Relationship Id="rId58" Type="http://schemas.openxmlformats.org/officeDocument/2006/relationships/slide" Target="slides/slide39.xml"/><Relationship Id="rId57" Type="http://schemas.openxmlformats.org/officeDocument/2006/relationships/slide" Target="slides/slide38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5" Type="http://schemas.openxmlformats.org/officeDocument/2006/relationships/tags" Target="tags/tag30.xml"/><Relationship Id="rId104" Type="http://schemas.openxmlformats.org/officeDocument/2006/relationships/font" Target="fonts/font16.fntdata"/><Relationship Id="rId103" Type="http://schemas.openxmlformats.org/officeDocument/2006/relationships/font" Target="fonts/font15.fntdata"/><Relationship Id="rId102" Type="http://schemas.openxmlformats.org/officeDocument/2006/relationships/font" Target="fonts/font14.fntdata"/><Relationship Id="rId101" Type="http://schemas.openxmlformats.org/officeDocument/2006/relationships/font" Target="fonts/font13.fntdata"/><Relationship Id="rId100" Type="http://schemas.openxmlformats.org/officeDocument/2006/relationships/font" Target="fonts/font12.fntdata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96.emf"/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9.e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24.xml"/><Relationship Id="rId20" Type="http://schemas.openxmlformats.org/officeDocument/2006/relationships/tags" Target="../tags/tag29.xml"/><Relationship Id="rId2" Type="http://schemas.openxmlformats.org/officeDocument/2006/relationships/tags" Target="../tags/tag11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9.GIF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2.png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89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88.emf"/><Relationship Id="rId1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96.e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95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4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93.e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2.jpeg"/><Relationship Id="rId1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91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91.png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103.png"/><Relationship Id="rId2" Type="http://schemas.openxmlformats.org/officeDocument/2006/relationships/image" Target="../media/image105.emf"/><Relationship Id="rId1" Type="http://schemas.openxmlformats.org/officeDocument/2006/relationships/oleObject" Target="../embeddings/oleObject12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09.tiff"/><Relationship Id="rId1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12.GIF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15.png"/><Relationship Id="rId4" Type="http://schemas.openxmlformats.org/officeDocument/2006/relationships/image" Target="../media/image114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13.emf"/><Relationship Id="rId1" Type="http://schemas.openxmlformats.org/officeDocument/2006/relationships/oleObject" Target="../embeddings/oleObject14.bin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117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0.png"/><Relationship Id="rId1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25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主讲人：王安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9486" y="5112604"/>
            <a:ext cx="512385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单　位：北京理工大学网络空间安全学院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399" y="1767242"/>
            <a:ext cx="11101439" cy="191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  <a:endParaRPr lang="en-US" altLang="zh-CN" sz="4800" b="1" spc="3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密码侧信道分析与防护</a:t>
            </a:r>
            <a:endParaRPr lang="zh-CN" altLang="en-US" sz="60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40765" y="4944455"/>
            <a:ext cx="10351770" cy="1121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密码芯片供电电源上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串联一个小电阻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，用示波器测量电阻两端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电压差的瞬时值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，该电压与芯片功耗直接相关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缺点：有些设备的主板太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精密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，芯片电源上不容易加小电阻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94382" y="997228"/>
          <a:ext cx="6176818" cy="366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1" imgW="5448300" imgH="3238500" progId="Visio.Drawing.11">
                  <p:embed/>
                </p:oleObj>
              </mc:Choice>
              <mc:Fallback>
                <p:oleObj name="Visio" r:id="rId1" imgW="5448300" imgH="323850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82" y="997228"/>
                        <a:ext cx="6176818" cy="366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94382" y="997228"/>
          <a:ext cx="6176818" cy="366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3" imgW="5448300" imgH="3238500" progId="Visio.Drawing.11">
                  <p:embed/>
                </p:oleObj>
              </mc:Choice>
              <mc:Fallback>
                <p:oleObj name="Visio" r:id="rId3" imgW="5448300" imgH="32385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82" y="997228"/>
                        <a:ext cx="6176818" cy="366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46717" y="2075056"/>
            <a:ext cx="3627169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对电阻而言：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I=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U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/R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对芯片而言：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P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≈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U</a:t>
            </a:r>
            <a:r>
              <a:rPr lang="zh-CN" altLang="en-US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总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×I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Kocher, J. Jaffe, B. Jun: Differential Power Analysis. Crypto 1999, LNCS, vol. 1666, pp. 388-397, Springer, Heidelberg (1999)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电磁分析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40765" y="5141403"/>
            <a:ext cx="10351770" cy="761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密码芯片在运行过程中的功耗波动引起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电磁辐射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，该信息可被电磁线圈捕捉到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优点：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不再需要修改芯片外围电路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；缺点：易受到各种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电磁波的干扰</a:t>
            </a:r>
            <a:endParaRPr lang="zh-CN" altLang="en-US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Gandolfi K, </a:t>
            </a:r>
            <a:r>
              <a:rPr lang="en-US" altLang="zh-CN" sz="1400" dirty="0" err="1">
                <a:latin typeface="Segoe UI" panose="020B0502040204020203" pitchFamily="34" charset="0"/>
              </a:rPr>
              <a:t>Mourtel</a:t>
            </a:r>
            <a:r>
              <a:rPr lang="en-US" altLang="zh-CN" sz="1400" dirty="0">
                <a:latin typeface="Segoe UI" panose="020B0502040204020203" pitchFamily="34" charset="0"/>
              </a:rPr>
              <a:t> C, Olivier F. Electromagnetic analysis: concrete results. Cryptographic Hardware and Embedded Systems - CHES 2001, LNCS, vol. 2162. Springer Berlin Heidelberg, 2001: 251-261.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50" y="1221095"/>
            <a:ext cx="2877329" cy="320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79201" y="4465735"/>
            <a:ext cx="30235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面向密码芯片的电磁分析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258915" y="4465735"/>
            <a:ext cx="12170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电磁探头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84" y="1221095"/>
            <a:ext cx="4080617" cy="32009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095" y="3488875"/>
            <a:ext cx="4408265" cy="2404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15" y="1277862"/>
            <a:ext cx="4966797" cy="18633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3089" y="1314430"/>
            <a:ext cx="5175885" cy="1635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从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声音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中提取计算机中正在运行的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RSA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密码算法的侧信息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研究发现，该声音来源于计算机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CPU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功耗波动引起的电容充放电</a:t>
            </a:r>
            <a:endParaRPr lang="en-US" altLang="zh-CN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3027" y="4014946"/>
            <a:ext cx="5175885" cy="1635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采用抛物面麦克风，研究人员在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米之外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成功提取到了有效声音信息</a:t>
            </a:r>
            <a:endParaRPr lang="en-US" altLang="zh-CN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采用手机麦克风提取该信息的有效距离为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30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厘米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Segoe UI" panose="020B0502040204020203" pitchFamily="34" charset="0"/>
              </a:rPr>
              <a:t>Genkin</a:t>
            </a:r>
            <a:r>
              <a:rPr lang="en-US" altLang="zh-CN" sz="1400" dirty="0">
                <a:latin typeface="Segoe UI" panose="020B0502040204020203" pitchFamily="34" charset="0"/>
              </a:rPr>
              <a:t>, D., Shamir, A., </a:t>
            </a:r>
            <a:r>
              <a:rPr lang="en-US" altLang="zh-CN" sz="1400" dirty="0" err="1">
                <a:latin typeface="Segoe UI" panose="020B0502040204020203" pitchFamily="34" charset="0"/>
              </a:rPr>
              <a:t>Tromer</a:t>
            </a:r>
            <a:r>
              <a:rPr lang="en-US" altLang="zh-CN" sz="1400" dirty="0">
                <a:latin typeface="Segoe UI" panose="020B0502040204020203" pitchFamily="34" charset="0"/>
              </a:rPr>
              <a:t>, E.: RSA Key Extraction via Low-Bandwidth Acoustic Cryptanalysis. CRYPTO 2014, LNCS, vol. 8616, pp. 444–461, Springer, Heidelberg (2014)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</a:t>
            </a:r>
            <a:r>
              <a:rPr lang="en-US" altLang="zh-CN" sz="1400" dirty="0" err="1">
                <a:latin typeface="Segoe UI" panose="020B0502040204020203" pitchFamily="34" charset="0"/>
              </a:rPr>
              <a:t>Biham</a:t>
            </a:r>
            <a:r>
              <a:rPr lang="en-US" altLang="zh-CN" sz="1400" dirty="0">
                <a:latin typeface="Segoe UI" panose="020B0502040204020203" pitchFamily="34" charset="0"/>
              </a:rPr>
              <a:t>, A. Shamir, Differential Fault Analysis of Secret Key Cryptosystems. Crypto 1997, LNCS, vol. 1294, pp. 513-525, Springer, Heidelberg, 1997.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11" name="Picture 2" descr="C:\Users\wanganl\Desktop\20150725贵州 - 第一届中国密码学与数据安全学术会议会议指南(0709)\故障攻击示意图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699" y="3477338"/>
            <a:ext cx="5088697" cy="21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2" descr="http://www.limited-entropy.com/wp-content/uploads/2012/09/chart_1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86" y="995337"/>
            <a:ext cx="3768824" cy="18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886145" y="1405646"/>
          <a:ext cx="5273804" cy="121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3" imgW="3589020" imgH="837565" progId="Visio.Drawing.11">
                  <p:embed/>
                </p:oleObj>
              </mc:Choice>
              <mc:Fallback>
                <p:oleObj name="Visio" r:id="rId3" imgW="3589020" imgH="837565" progId="Visio.Drawing.11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145" y="1405646"/>
                        <a:ext cx="5273804" cy="1218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958731" y="264887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电源毛刺故障注入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7398380" y="264887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时钟毛刺故障注入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3"/>
          <p:cNvSpPr>
            <a:spLocks noChangeArrowheads="1"/>
          </p:cNvSpPr>
          <p:nvPr/>
        </p:nvSpPr>
        <p:spPr bwMode="auto">
          <a:xfrm>
            <a:off x="7656463" y="5688840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570" y="3398263"/>
            <a:ext cx="3021657" cy="2258177"/>
          </a:xfrm>
          <a:prstGeom prst="rect">
            <a:avLst/>
          </a:prstGeom>
        </p:spPr>
      </p:pic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216814" y="5688840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D. Page. Theoretical use of cache memory as a cryptanalytic side-channel. Technical Report CSTR-02-003, Department of Computer Science, University of Bristol, 2002.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"/>
          <a:stretch>
            <a:fillRect/>
          </a:stretch>
        </p:blipFill>
        <p:spPr>
          <a:xfrm>
            <a:off x="4474818" y="1171776"/>
            <a:ext cx="7360026" cy="42952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9863" y="1675682"/>
            <a:ext cx="3691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缓存就是数据交换的缓冲区，当某一硬件要读取数据时：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首先从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缓存中</a:t>
            </a:r>
            <a:r>
              <a:rPr lang="zh-CN" altLang="en-US" sz="2000" dirty="0">
                <a:latin typeface="+mn-ea"/>
                <a:ea typeface="+mn-ea"/>
              </a:rPr>
              <a:t>查找需要的数据，如果找到了则直接执行（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速度快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找不到的话则从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内存中</a:t>
            </a:r>
            <a:r>
              <a:rPr lang="zh-CN" altLang="en-US" sz="2000" dirty="0">
                <a:latin typeface="+mn-ea"/>
                <a:ea typeface="+mn-ea"/>
              </a:rPr>
              <a:t>找（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速度慢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侧信道分析的平台搭建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734277" y="1670104"/>
          <a:ext cx="5916385" cy="368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4572000" imgH="2849245" progId="Visio.Drawing.15">
                  <p:embed/>
                </p:oleObj>
              </mc:Choice>
              <mc:Fallback>
                <p:oleObj name="Visio" r:id="rId1" imgW="4572000" imgH="2849245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277" y="1670104"/>
                        <a:ext cx="5916385" cy="3680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41337" y="1550320"/>
            <a:ext cx="431825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送检产品应能够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接收和执行</a:t>
            </a:r>
            <a:r>
              <a:rPr lang="zh-CN" altLang="en-US" sz="2000" dirty="0">
                <a:latin typeface="+mn-ea"/>
                <a:ea typeface="+mn-ea"/>
              </a:rPr>
              <a:t>计算机发来的指令，具体要求：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指令中包含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明文</a:t>
            </a:r>
            <a:r>
              <a:rPr lang="zh-CN" altLang="en-US" sz="2000" dirty="0">
                <a:latin typeface="+mn-ea"/>
                <a:ea typeface="+mn-ea"/>
              </a:rPr>
              <a:t>，该明文可由计算机端任意选取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送检产品执行指令后将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密文</a:t>
            </a:r>
            <a:r>
              <a:rPr lang="zh-CN" altLang="en-US" sz="2000" dirty="0">
                <a:latin typeface="+mn-ea"/>
                <a:ea typeface="+mn-ea"/>
              </a:rPr>
              <a:t>、签名值等密码运算结果返回给计算机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连续多次、快速地</a:t>
            </a:r>
            <a:r>
              <a:rPr lang="zh-CN" altLang="en-US" sz="2000" dirty="0">
                <a:latin typeface="+mn-ea"/>
                <a:ea typeface="+mn-ea"/>
              </a:rPr>
              <a:t>响应指令，执行待检测的密码运算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547219" y="1181656"/>
            <a:ext cx="4190733" cy="4955643"/>
            <a:chOff x="6909170" y="1353082"/>
            <a:chExt cx="419073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简单能量分析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pic>
        <p:nvPicPr>
          <p:cNvPr id="7" name="Picture 4" descr="Snap1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78" y="1386758"/>
            <a:ext cx="10382330" cy="36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2548365" y="5321338"/>
            <a:ext cx="674736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DES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算法，软件实现，横轴为时间，纵轴为电压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电流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4356553" y="5562523"/>
            <a:ext cx="31309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32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SM4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算法，软件实现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23938" y="1157570"/>
            <a:ext cx="9944122" cy="434591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2634415" y="5739502"/>
            <a:ext cx="657526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算法，硬件实现，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CBC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模式（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FPGA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环境实现）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" name="Picture 2" descr="C:\Users\wanganl\Desktop\图片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3" y="1198924"/>
            <a:ext cx="7223126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>
            <p:custDataLst>
              <p:tags r:id="rId1"/>
            </p:custDataLst>
          </p:nvPr>
        </p:nvGrpSpPr>
        <p:grpSpPr>
          <a:xfrm>
            <a:off x="5127220" y="994374"/>
            <a:ext cx="3919555" cy="1098506"/>
            <a:chOff x="5337036" y="1031947"/>
            <a:chExt cx="3919555" cy="1098506"/>
          </a:xfrm>
        </p:grpSpPr>
        <p:sp>
          <p:nvSpPr>
            <p:cNvPr id="46" name="文本框 45"/>
            <p:cNvSpPr txBox="1"/>
            <p:nvPr>
              <p:custDataLst>
                <p:tags r:id="rId2"/>
              </p:custDataLst>
            </p:nvPr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872581" cy="798646"/>
              <a:chOff x="6384011" y="1247332"/>
              <a:chExt cx="2872581" cy="791687"/>
            </a:xfrm>
          </p:grpSpPr>
          <p:sp>
            <p:nvSpPr>
              <p:cNvPr id="48" name="文本框 4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384011" y="1247332"/>
                <a:ext cx="287258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侧信道分析概述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5127220" y="4024872"/>
            <a:ext cx="3919555" cy="1098506"/>
            <a:chOff x="5337036" y="1031947"/>
            <a:chExt cx="3919555" cy="1098506"/>
          </a:xfrm>
        </p:grpSpPr>
        <p:sp>
          <p:nvSpPr>
            <p:cNvPr id="51" name="文本框 50"/>
            <p:cNvSpPr txBox="1"/>
            <p:nvPr>
              <p:custDataLst>
                <p:tags r:id="rId6"/>
              </p:custDataLst>
            </p:nvPr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2872581" cy="798646"/>
              <a:chOff x="6384011" y="1247332"/>
              <a:chExt cx="2872581" cy="791687"/>
            </a:xfrm>
          </p:grpSpPr>
          <p:sp>
            <p:nvSpPr>
              <p:cNvPr id="53" name="文本框 5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384011" y="1247332"/>
                <a:ext cx="287258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侧信道防护对策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>
            <p:custDataLst>
              <p:tags r:id="rId9"/>
            </p:custDataLst>
          </p:nvPr>
        </p:nvGrpSpPr>
        <p:grpSpPr>
          <a:xfrm>
            <a:off x="5127220" y="2004540"/>
            <a:ext cx="3622875" cy="1098506"/>
            <a:chOff x="5337036" y="1031947"/>
            <a:chExt cx="3622875" cy="1098506"/>
          </a:xfrm>
        </p:grpSpPr>
        <p:sp>
          <p:nvSpPr>
            <p:cNvPr id="56" name="文本框 55"/>
            <p:cNvSpPr txBox="1"/>
            <p:nvPr>
              <p:custDataLst>
                <p:tags r:id="rId10"/>
              </p:custDataLst>
            </p:nvPr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2575901" cy="798646"/>
              <a:chOff x="6384011" y="1247332"/>
              <a:chExt cx="2575901" cy="791687"/>
            </a:xfrm>
          </p:grpSpPr>
          <p:sp>
            <p:nvSpPr>
              <p:cNvPr id="58" name="文本框 5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384011" y="1247332"/>
                <a:ext cx="2462213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简单能量分析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>
            <p:custDataLst>
              <p:tags r:id="rId13"/>
            </p:custDataLst>
          </p:nvPr>
        </p:nvGrpSpPr>
        <p:grpSpPr>
          <a:xfrm>
            <a:off x="5127220" y="3014706"/>
            <a:ext cx="5561030" cy="1098506"/>
            <a:chOff x="5337036" y="1031947"/>
            <a:chExt cx="5561030" cy="1098506"/>
          </a:xfrm>
        </p:grpSpPr>
        <p:sp>
          <p:nvSpPr>
            <p:cNvPr id="61" name="文本框 60"/>
            <p:cNvSpPr txBox="1"/>
            <p:nvPr>
              <p:custDataLst>
                <p:tags r:id="rId14"/>
              </p:custDataLst>
            </p:nvPr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63" name="文本框 6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相关能量分析与模板攻击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17"/>
            </p:custDataLst>
          </p:nvPr>
        </p:nvGrpSpPr>
        <p:grpSpPr>
          <a:xfrm>
            <a:off x="5127220" y="5035037"/>
            <a:ext cx="6792137" cy="1098506"/>
            <a:chOff x="5337036" y="1031947"/>
            <a:chExt cx="6792137" cy="1098506"/>
          </a:xfrm>
        </p:grpSpPr>
        <p:sp>
          <p:nvSpPr>
            <p:cNvPr id="3" name="文本框 2"/>
            <p:cNvSpPr txBox="1"/>
            <p:nvPr>
              <p:custDataLst>
                <p:tags r:id="rId18"/>
              </p:custDataLst>
            </p:nvPr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384010" y="1248904"/>
              <a:ext cx="5745163" cy="798646"/>
              <a:chOff x="6384011" y="1247332"/>
              <a:chExt cx="5745163" cy="791687"/>
            </a:xfrm>
          </p:grpSpPr>
          <p:sp>
            <p:nvSpPr>
              <p:cNvPr id="5" name="文本框 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384011" y="1247332"/>
                <a:ext cx="5745163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针对侧信道防护对策的高级分析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8289637" y="5805493"/>
            <a:ext cx="121700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波形数据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834" y="969046"/>
            <a:ext cx="4908479" cy="2175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985" y="1000441"/>
            <a:ext cx="1508912" cy="4775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7" y="1000442"/>
            <a:ext cx="1500338" cy="4775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34" y="3641112"/>
            <a:ext cx="4908479" cy="2175232"/>
          </a:xfrm>
          <a:prstGeom prst="rect">
            <a:avLst/>
          </a:prstGeom>
        </p:spPr>
      </p:pic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3095573" y="3127843"/>
            <a:ext cx="12170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原始波形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矩形 13"/>
          <p:cNvSpPr>
            <a:spLocks noChangeArrowheads="1"/>
          </p:cNvSpPr>
          <p:nvPr/>
        </p:nvSpPr>
        <p:spPr bwMode="auto">
          <a:xfrm>
            <a:off x="2579406" y="5805493"/>
            <a:ext cx="22493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原始波形（放大）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</a:t>
            </a:r>
            <a:r>
              <a:rPr lang="zh-CN" altLang="en-US" dirty="0"/>
              <a:t>中的置换操作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278881" y="1827054"/>
            <a:ext cx="4583832" cy="3617822"/>
            <a:chOff x="4560168" y="2052137"/>
            <a:chExt cx="4583832" cy="3617822"/>
          </a:xfrm>
        </p:grpSpPr>
        <p:pic>
          <p:nvPicPr>
            <p:cNvPr id="6" name="Picture 2" descr="E:\IC\我的课件\密码实现技术（试讲）\DES_PC-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168" y="2637713"/>
              <a:ext cx="4583832" cy="2492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644008" y="2052137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93FB7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A</a:t>
              </a:r>
              <a:endParaRPr lang="zh-CN" altLang="en-US" sz="3200" b="1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085184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93FB7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endParaRPr lang="zh-CN" altLang="en-US" sz="3200" b="1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43433" y="1043677"/>
            <a:ext cx="4257676" cy="5086350"/>
            <a:chOff x="170308" y="1268760"/>
            <a:chExt cx="4257676" cy="5086350"/>
          </a:xfrm>
        </p:grpSpPr>
        <p:pic>
          <p:nvPicPr>
            <p:cNvPr id="12" name="Picture 3" descr="E:\IC\我的课件\密码实现技术（试讲）\des_keygen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08" y="1268760"/>
              <a:ext cx="4257676" cy="508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/>
            <p:cNvSpPr/>
            <p:nvPr/>
          </p:nvSpPr>
          <p:spPr>
            <a:xfrm>
              <a:off x="1033519" y="1533525"/>
              <a:ext cx="792088" cy="3024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PC-1</a:t>
              </a:r>
              <a:endPara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内容占位符 2"/>
          <p:cNvSpPr txBox="1"/>
          <p:nvPr/>
        </p:nvSpPr>
        <p:spPr>
          <a:xfrm>
            <a:off x="7634693" y="5202735"/>
            <a:ext cx="1872208" cy="57869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PC-1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置换</a:t>
            </a:r>
            <a:endParaRPr lang="en-US" altLang="zh-CN" sz="200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PC-1</a:t>
            </a:r>
            <a:r>
              <a:rPr lang="zh-CN" altLang="en-US" dirty="0"/>
              <a:t>置换的实现</a:t>
            </a:r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457200" y="1402047"/>
            <a:ext cx="8053751" cy="46001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目标：实现</a:t>
            </a:r>
            <a:r>
              <a:rPr lang="en-US" altLang="zh-CN" sz="2400" dirty="0"/>
              <a:t>B = PC-1(A)</a:t>
            </a:r>
            <a:endParaRPr lang="en-US" altLang="zh-CN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步骤</a:t>
            </a:r>
            <a:r>
              <a:rPr lang="en-US" altLang="zh-CN" sz="2400" dirty="0"/>
              <a:t>1</a:t>
            </a:r>
            <a:r>
              <a:rPr lang="zh-CN" altLang="en-US" sz="2400" dirty="0"/>
              <a:t>：把</a:t>
            </a:r>
            <a:r>
              <a:rPr lang="en-US" altLang="zh-CN" sz="2400" dirty="0"/>
              <a:t>B</a:t>
            </a:r>
            <a:r>
              <a:rPr lang="zh-CN" altLang="en-US" sz="2400" dirty="0"/>
              <a:t>清零</a:t>
            </a:r>
            <a:endParaRPr lang="zh-CN" altLang="en-US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步骤</a:t>
            </a:r>
            <a:r>
              <a:rPr lang="en-US" altLang="zh-CN" sz="2400" dirty="0"/>
              <a:t>2</a:t>
            </a:r>
            <a:r>
              <a:rPr lang="zh-CN" altLang="en-US" sz="2400" dirty="0"/>
              <a:t>：按</a:t>
            </a:r>
            <a:r>
              <a:rPr lang="en-US" altLang="zh-CN" sz="2400" dirty="0"/>
              <a:t>A</a:t>
            </a:r>
            <a:r>
              <a:rPr lang="zh-CN" altLang="en-US" sz="2400" dirty="0"/>
              <a:t>的比特编号进行</a:t>
            </a:r>
            <a:r>
              <a:rPr lang="en-US" altLang="zh-CN" sz="2400" dirty="0"/>
              <a:t>56</a:t>
            </a:r>
            <a:r>
              <a:rPr lang="zh-CN" altLang="en-US" sz="2400" dirty="0"/>
              <a:t>次循环：</a:t>
            </a:r>
            <a:endParaRPr lang="zh-CN" altLang="en-US" sz="2400" dirty="0"/>
          </a:p>
          <a:p>
            <a:pPr marL="984250" lvl="1" indent="-5270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/>
              <a:t>若</a:t>
            </a:r>
            <a:r>
              <a:rPr lang="en-US" altLang="zh-CN" dirty="0">
                <a:solidFill>
                  <a:srgbClr val="C00000"/>
                </a:solidFill>
              </a:rPr>
              <a:t>A[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] = 0</a:t>
            </a:r>
            <a:r>
              <a:rPr lang="zh-CN" altLang="en-US" dirty="0"/>
              <a:t>，则什么都不做（跳转）</a:t>
            </a:r>
            <a:endParaRPr lang="zh-CN" altLang="en-US" dirty="0"/>
          </a:p>
          <a:p>
            <a:pPr marL="984250" lvl="1" indent="-5270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/>
              <a:t>若</a:t>
            </a:r>
            <a:r>
              <a:rPr lang="en-US" altLang="zh-CN" dirty="0">
                <a:solidFill>
                  <a:srgbClr val="C00000"/>
                </a:solidFill>
              </a:rPr>
              <a:t>A[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] = 1</a:t>
            </a:r>
            <a:r>
              <a:rPr lang="zh-CN" altLang="en-US" dirty="0"/>
              <a:t>，则查表得知这个</a:t>
            </a:r>
            <a:r>
              <a:rPr lang="en-US" altLang="zh-CN" dirty="0"/>
              <a:t>1</a:t>
            </a:r>
            <a:r>
              <a:rPr lang="zh-CN" altLang="en-US" dirty="0"/>
              <a:t>在</a:t>
            </a:r>
            <a:r>
              <a:rPr lang="en-US" altLang="zh-CN" dirty="0"/>
              <a:t>B</a:t>
            </a:r>
            <a:r>
              <a:rPr lang="zh-CN" altLang="en-US" dirty="0"/>
              <a:t>中的去向，并写入</a:t>
            </a:r>
            <a:r>
              <a:rPr lang="en-US" altLang="zh-CN" dirty="0"/>
              <a:t>B</a:t>
            </a:r>
            <a:r>
              <a:rPr lang="zh-CN" altLang="en-US" dirty="0"/>
              <a:t>相应的位置（不跳、执行下一条写操作）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1698" y="1462760"/>
            <a:ext cx="2076944" cy="12481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397" y="3363235"/>
            <a:ext cx="724770" cy="7340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494" y="4736948"/>
            <a:ext cx="1955352" cy="1050859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10260170" y="2954216"/>
            <a:ext cx="0" cy="1603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：简单能量分析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174496" y="912613"/>
            <a:ext cx="9843007" cy="5267017"/>
            <a:chOff x="1591207" y="1208295"/>
            <a:chExt cx="8948188" cy="478819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605" y="1208295"/>
              <a:ext cx="8886790" cy="4788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24"/>
            <p:cNvSpPr txBox="1"/>
            <p:nvPr/>
          </p:nvSpPr>
          <p:spPr>
            <a:xfrm>
              <a:off x="1614522" y="1798144"/>
              <a:ext cx="1100535" cy="3637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662299" y="3134359"/>
              <a:ext cx="2033191" cy="3637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91207" y="5407604"/>
              <a:ext cx="8052977" cy="419695"/>
              <a:chOff x="67207" y="5576416"/>
              <a:chExt cx="8052977" cy="41969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82522" y="5576416"/>
                <a:ext cx="7237662" cy="419695"/>
                <a:chOff x="882522" y="5466209"/>
                <a:chExt cx="7237662" cy="419695"/>
              </a:xfrm>
            </p:grpSpPr>
            <p:sp>
              <p:nvSpPr>
                <p:cNvPr id="10" name="TextBox 16"/>
                <p:cNvSpPr txBox="1"/>
                <p:nvPr/>
              </p:nvSpPr>
              <p:spPr>
                <a:xfrm>
                  <a:off x="882522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2106011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8"/>
                <p:cNvSpPr txBox="1"/>
                <p:nvPr/>
              </p:nvSpPr>
              <p:spPr>
                <a:xfrm>
                  <a:off x="3332528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19"/>
                <p:cNvSpPr txBox="1"/>
                <p:nvPr/>
              </p:nvSpPr>
              <p:spPr>
                <a:xfrm>
                  <a:off x="4556017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20"/>
                <p:cNvSpPr txBox="1"/>
                <p:nvPr/>
              </p:nvSpPr>
              <p:spPr>
                <a:xfrm>
                  <a:off x="6176219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1"/>
                <p:cNvSpPr txBox="1"/>
                <p:nvPr/>
              </p:nvSpPr>
              <p:spPr>
                <a:xfrm>
                  <a:off x="7796377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26"/>
              <p:cNvSpPr txBox="1"/>
              <p:nvPr/>
            </p:nvSpPr>
            <p:spPr>
              <a:xfrm>
                <a:off x="67207" y="5622285"/>
                <a:ext cx="634206" cy="3637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591207" y="4877408"/>
              <a:ext cx="8598537" cy="418748"/>
              <a:chOff x="67207" y="5046220"/>
              <a:chExt cx="8598537" cy="4187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79963" y="5157192"/>
                <a:ext cx="7985781" cy="307776"/>
                <a:chOff x="679963" y="5157192"/>
                <a:chExt cx="7985781" cy="307776"/>
              </a:xfrm>
            </p:grpSpPr>
            <p:sp>
              <p:nvSpPr>
                <p:cNvPr id="20" name="TextBox 6"/>
                <p:cNvSpPr txBox="1"/>
                <p:nvPr/>
              </p:nvSpPr>
              <p:spPr>
                <a:xfrm>
                  <a:off x="679963" y="5157192"/>
                  <a:ext cx="728930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TextBox 7"/>
                <p:cNvSpPr txBox="1"/>
                <p:nvPr/>
              </p:nvSpPr>
              <p:spPr>
                <a:xfrm>
                  <a:off x="1392387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TextBox 8"/>
                <p:cNvSpPr txBox="1"/>
                <p:nvPr/>
              </p:nvSpPr>
              <p:spPr>
                <a:xfrm>
                  <a:off x="2350467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TextBox 9"/>
                <p:cNvSpPr txBox="1"/>
                <p:nvPr/>
              </p:nvSpPr>
              <p:spPr>
                <a:xfrm>
                  <a:off x="3128234" y="5157192"/>
                  <a:ext cx="728930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" name="TextBox 10"/>
                <p:cNvSpPr txBox="1"/>
                <p:nvPr/>
              </p:nvSpPr>
              <p:spPr>
                <a:xfrm>
                  <a:off x="3840660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" name="TextBox 11"/>
                <p:cNvSpPr txBox="1"/>
                <p:nvPr/>
              </p:nvSpPr>
              <p:spPr>
                <a:xfrm>
                  <a:off x="4778061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6" name="TextBox 12"/>
                <p:cNvSpPr txBox="1"/>
                <p:nvPr/>
              </p:nvSpPr>
              <p:spPr>
                <a:xfrm>
                  <a:off x="5473983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TextBox 13"/>
                <p:cNvSpPr txBox="1"/>
                <p:nvPr/>
              </p:nvSpPr>
              <p:spPr>
                <a:xfrm>
                  <a:off x="6411384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8" name="TextBox 14"/>
                <p:cNvSpPr txBox="1"/>
                <p:nvPr/>
              </p:nvSpPr>
              <p:spPr>
                <a:xfrm>
                  <a:off x="7081020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TextBox 15"/>
                <p:cNvSpPr txBox="1"/>
                <p:nvPr/>
              </p:nvSpPr>
              <p:spPr>
                <a:xfrm>
                  <a:off x="8018422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" name="TextBox 27"/>
              <p:cNvSpPr txBox="1"/>
              <p:nvPr/>
            </p:nvSpPr>
            <p:spPr>
              <a:xfrm>
                <a:off x="67207" y="5046220"/>
                <a:ext cx="634206" cy="3637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：简单能量分析（滤波）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63037" y="947809"/>
            <a:ext cx="9665925" cy="5207994"/>
            <a:chOff x="0" y="1260920"/>
            <a:chExt cx="9144000" cy="49267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260920"/>
              <a:ext cx="9144000" cy="4926782"/>
            </a:xfrm>
            <a:prstGeom prst="rect">
              <a:avLst/>
            </a:prstGeom>
          </p:spPr>
        </p:pic>
        <p:sp>
          <p:nvSpPr>
            <p:cNvPr id="6" name="TextBox 24"/>
            <p:cNvSpPr txBox="1"/>
            <p:nvPr/>
          </p:nvSpPr>
          <p:spPr>
            <a:xfrm>
              <a:off x="68179" y="2247605"/>
              <a:ext cx="1145221" cy="3785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5"/>
            <p:cNvSpPr txBox="1"/>
            <p:nvPr/>
          </p:nvSpPr>
          <p:spPr>
            <a:xfrm>
              <a:off x="97020" y="3727835"/>
              <a:ext cx="2115747" cy="3785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4331" y="5567895"/>
              <a:ext cx="8072426" cy="436737"/>
              <a:chOff x="54331" y="5567895"/>
              <a:chExt cx="8072426" cy="4367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75949" y="5567895"/>
                <a:ext cx="7250808" cy="436737"/>
                <a:chOff x="875949" y="5457688"/>
                <a:chExt cx="7250808" cy="436737"/>
              </a:xfrm>
            </p:grpSpPr>
            <p:sp>
              <p:nvSpPr>
                <p:cNvPr id="11" name="TextBox 16"/>
                <p:cNvSpPr txBox="1"/>
                <p:nvPr/>
              </p:nvSpPr>
              <p:spPr>
                <a:xfrm>
                  <a:off x="875949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7"/>
                <p:cNvSpPr txBox="1"/>
                <p:nvPr/>
              </p:nvSpPr>
              <p:spPr>
                <a:xfrm>
                  <a:off x="2099437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18"/>
                <p:cNvSpPr txBox="1"/>
                <p:nvPr/>
              </p:nvSpPr>
              <p:spPr>
                <a:xfrm>
                  <a:off x="3325955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19"/>
                <p:cNvSpPr txBox="1"/>
                <p:nvPr/>
              </p:nvSpPr>
              <p:spPr>
                <a:xfrm>
                  <a:off x="4549443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0"/>
                <p:cNvSpPr txBox="1"/>
                <p:nvPr/>
              </p:nvSpPr>
              <p:spPr>
                <a:xfrm>
                  <a:off x="6169646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21"/>
                <p:cNvSpPr txBox="1"/>
                <p:nvPr/>
              </p:nvSpPr>
              <p:spPr>
                <a:xfrm>
                  <a:off x="7789803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26"/>
              <p:cNvSpPr txBox="1"/>
              <p:nvPr/>
            </p:nvSpPr>
            <p:spPr>
              <a:xfrm>
                <a:off x="54331" y="5614901"/>
                <a:ext cx="659958" cy="3785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4331" y="4839891"/>
              <a:ext cx="8776573" cy="493559"/>
              <a:chOff x="54331" y="4983907"/>
              <a:chExt cx="8776573" cy="493559"/>
            </a:xfrm>
          </p:grpSpPr>
          <p:sp>
            <p:nvSpPr>
              <p:cNvPr id="19" name="TextBox 27"/>
              <p:cNvSpPr txBox="1"/>
              <p:nvPr/>
            </p:nvSpPr>
            <p:spPr>
              <a:xfrm>
                <a:off x="54331" y="4983907"/>
                <a:ext cx="659958" cy="3785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6"/>
              <p:cNvSpPr txBox="1"/>
              <p:nvPr/>
            </p:nvSpPr>
            <p:spPr>
              <a:xfrm>
                <a:off x="665164" y="5157192"/>
                <a:ext cx="758527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1" name="TextBox 7"/>
              <p:cNvSpPr txBox="1"/>
              <p:nvPr/>
            </p:nvSpPr>
            <p:spPr>
              <a:xfrm>
                <a:off x="1308704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TextBox 8"/>
              <p:cNvSpPr txBox="1"/>
              <p:nvPr/>
            </p:nvSpPr>
            <p:spPr>
              <a:xfrm>
                <a:off x="2295414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TextBox 9"/>
              <p:cNvSpPr txBox="1"/>
              <p:nvPr/>
            </p:nvSpPr>
            <p:spPr>
              <a:xfrm>
                <a:off x="3069457" y="5157192"/>
                <a:ext cx="758527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TextBox 10"/>
              <p:cNvSpPr txBox="1"/>
              <p:nvPr/>
            </p:nvSpPr>
            <p:spPr>
              <a:xfrm>
                <a:off x="3812549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TextBox 11"/>
              <p:cNvSpPr txBox="1"/>
              <p:nvPr/>
            </p:nvSpPr>
            <p:spPr>
              <a:xfrm>
                <a:off x="4783969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6" name="TextBox 12"/>
              <p:cNvSpPr txBox="1"/>
              <p:nvPr/>
            </p:nvSpPr>
            <p:spPr>
              <a:xfrm>
                <a:off x="5464922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" name="TextBox 13"/>
              <p:cNvSpPr txBox="1"/>
              <p:nvPr/>
            </p:nvSpPr>
            <p:spPr>
              <a:xfrm>
                <a:off x="6448155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" name="TextBox 14"/>
              <p:cNvSpPr txBox="1"/>
              <p:nvPr/>
            </p:nvSpPr>
            <p:spPr>
              <a:xfrm>
                <a:off x="7132596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TextBox 15"/>
              <p:cNvSpPr txBox="1"/>
              <p:nvPr/>
            </p:nvSpPr>
            <p:spPr>
              <a:xfrm>
                <a:off x="8157298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12397" y="4430304"/>
              <a:ext cx="7779025" cy="434033"/>
              <a:chOff x="1012397" y="4430304"/>
              <a:chExt cx="7779025" cy="434033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12397" y="4430304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217253" y="44493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51372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056228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683997" y="479384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888853" y="4494893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512719" y="4430304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717575" y="450912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350210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555066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182835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387691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012894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217750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55045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7059901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691519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896375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519381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8724237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单片机内源码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024" y="1147721"/>
            <a:ext cx="9983951" cy="50624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平台搭建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11588" y="1588656"/>
            <a:ext cx="4615528" cy="3148225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2352768" y="4869234"/>
            <a:ext cx="17331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能量分析平台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45623" y="4869234"/>
            <a:ext cx="17331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电磁分析平台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55" y="1586615"/>
            <a:ext cx="4808305" cy="315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：简单电磁分析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86750" y="914060"/>
            <a:ext cx="9645820" cy="5245969"/>
            <a:chOff x="1343338" y="1034901"/>
            <a:chExt cx="8945183" cy="486492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30" y="1034901"/>
              <a:ext cx="8886791" cy="4788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24"/>
            <p:cNvSpPr txBox="1"/>
            <p:nvPr/>
          </p:nvSpPr>
          <p:spPr>
            <a:xfrm>
              <a:off x="1368782" y="1539786"/>
              <a:ext cx="1122655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384022" y="2633608"/>
              <a:ext cx="1122655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1468925" y="3627343"/>
              <a:ext cx="3539813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滤波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绝对值波形（放大）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343338" y="5471689"/>
              <a:ext cx="8062604" cy="428132"/>
              <a:chOff x="91313" y="5777556"/>
              <a:chExt cx="8062604" cy="42813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09749" y="5777556"/>
                <a:ext cx="7244168" cy="428132"/>
                <a:chOff x="879269" y="5461991"/>
                <a:chExt cx="7244168" cy="428132"/>
              </a:xfrm>
            </p:grpSpPr>
            <p:sp>
              <p:nvSpPr>
                <p:cNvPr id="11" name="TextBox 18"/>
                <p:cNvSpPr txBox="1"/>
                <p:nvPr/>
              </p:nvSpPr>
              <p:spPr>
                <a:xfrm>
                  <a:off x="879269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9"/>
                <p:cNvSpPr txBox="1"/>
                <p:nvPr/>
              </p:nvSpPr>
              <p:spPr>
                <a:xfrm>
                  <a:off x="2102756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20"/>
                <p:cNvSpPr txBox="1"/>
                <p:nvPr/>
              </p:nvSpPr>
              <p:spPr>
                <a:xfrm>
                  <a:off x="3329275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21"/>
                <p:cNvSpPr txBox="1"/>
                <p:nvPr/>
              </p:nvSpPr>
              <p:spPr>
                <a:xfrm>
                  <a:off x="4552763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2"/>
                <p:cNvSpPr txBox="1"/>
                <p:nvPr/>
              </p:nvSpPr>
              <p:spPr>
                <a:xfrm>
                  <a:off x="6172964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23"/>
                <p:cNvSpPr txBox="1"/>
                <p:nvPr/>
              </p:nvSpPr>
              <p:spPr>
                <a:xfrm>
                  <a:off x="7793122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27"/>
              <p:cNvSpPr txBox="1"/>
              <p:nvPr/>
            </p:nvSpPr>
            <p:spPr>
              <a:xfrm>
                <a:off x="91313" y="5828179"/>
                <a:ext cx="646954" cy="3710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343338" y="4939654"/>
              <a:ext cx="8611415" cy="431354"/>
              <a:chOff x="91313" y="5245521"/>
              <a:chExt cx="8611415" cy="431354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117" y="5362912"/>
                <a:ext cx="7999611" cy="313963"/>
                <a:chOff x="672637" y="5157192"/>
                <a:chExt cx="7999611" cy="313963"/>
              </a:xfrm>
            </p:grpSpPr>
            <p:sp>
              <p:nvSpPr>
                <p:cNvPr id="21" name="TextBox 7"/>
                <p:cNvSpPr txBox="1"/>
                <p:nvPr/>
              </p:nvSpPr>
              <p:spPr>
                <a:xfrm>
                  <a:off x="672637" y="5157192"/>
                  <a:ext cx="743581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TextBox 8"/>
                <p:cNvSpPr txBox="1"/>
                <p:nvPr/>
              </p:nvSpPr>
              <p:spPr>
                <a:xfrm>
                  <a:off x="1383187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TextBox 9"/>
                <p:cNvSpPr txBox="1"/>
                <p:nvPr/>
              </p:nvSpPr>
              <p:spPr>
                <a:xfrm>
                  <a:off x="2343960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" name="TextBox 10"/>
                <p:cNvSpPr txBox="1"/>
                <p:nvPr/>
              </p:nvSpPr>
              <p:spPr>
                <a:xfrm>
                  <a:off x="3120908" y="5157192"/>
                  <a:ext cx="743581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" name="TextBox 11"/>
                <p:cNvSpPr txBox="1"/>
                <p:nvPr/>
              </p:nvSpPr>
              <p:spPr>
                <a:xfrm>
                  <a:off x="3831458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6" name="TextBox 12"/>
                <p:cNvSpPr txBox="1"/>
                <p:nvPr/>
              </p:nvSpPr>
              <p:spPr>
                <a:xfrm>
                  <a:off x="4771555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TextBox 13"/>
                <p:cNvSpPr txBox="1"/>
                <p:nvPr/>
              </p:nvSpPr>
              <p:spPr>
                <a:xfrm>
                  <a:off x="5464781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8" name="TextBox 14"/>
                <p:cNvSpPr txBox="1"/>
                <p:nvPr/>
              </p:nvSpPr>
              <p:spPr>
                <a:xfrm>
                  <a:off x="6404879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TextBox 15"/>
                <p:cNvSpPr txBox="1"/>
                <p:nvPr/>
              </p:nvSpPr>
              <p:spPr>
                <a:xfrm>
                  <a:off x="7071819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" name="TextBox 16"/>
                <p:cNvSpPr txBox="1"/>
                <p:nvPr/>
              </p:nvSpPr>
              <p:spPr>
                <a:xfrm>
                  <a:off x="8011915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0" name="TextBox 28"/>
              <p:cNvSpPr txBox="1"/>
              <p:nvPr/>
            </p:nvSpPr>
            <p:spPr>
              <a:xfrm>
                <a:off x="91313" y="5245521"/>
                <a:ext cx="646954" cy="37104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面向乘法的简单能量分析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483974" y="1075152"/>
            <a:ext cx="9224051" cy="49685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大数乘法</a:t>
            </a:r>
            <a:r>
              <a:rPr lang="zh-CN" altLang="en-US" sz="2400" dirty="0"/>
              <a:t>的软件</a:t>
            </a:r>
            <a:r>
              <a:rPr lang="en-US" altLang="zh-CN" sz="2400" dirty="0"/>
              <a:t>/</a:t>
            </a:r>
            <a:r>
              <a:rPr lang="zh-CN" altLang="en-US" sz="2400" dirty="0"/>
              <a:t>硬件实现是密码算法中常见的运算</a:t>
            </a:r>
            <a:endParaRPr lang="en-US" altLang="zh-CN" sz="2400" dirty="0"/>
          </a:p>
          <a:p>
            <a:endParaRPr lang="zh-CN" alt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A		</a:t>
            </a:r>
            <a:r>
              <a:rPr lang="en-US" altLang="zh-CN" sz="2400" dirty="0">
                <a:latin typeface="宋体" panose="02010600030101010101" pitchFamily="2" charset="-122"/>
              </a:rPr>
              <a:t>1  0  1  1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B	×	</a:t>
            </a:r>
            <a:r>
              <a:rPr lang="en-US" altLang="zh-CN" sz="2400" dirty="0">
                <a:latin typeface="宋体" panose="02010600030101010101" pitchFamily="2" charset="-122"/>
              </a:rPr>
              <a:t>1  0  1  0     </a:t>
            </a:r>
            <a:r>
              <a:rPr lang="en-US" altLang="zh-CN" sz="2400" dirty="0"/>
              <a:t>←</a:t>
            </a:r>
            <a:r>
              <a:rPr lang="zh-CN" altLang="en-US" sz="2400" dirty="0"/>
              <a:t>被攻击的值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/>
              <a:t>————————————————</a:t>
            </a:r>
            <a:endParaRPr lang="en-US" altLang="zh-CN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			0  0  0  0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0</a:t>
            </a:r>
            <a:r>
              <a:rPr lang="zh-CN" altLang="en-US" sz="2400" dirty="0"/>
              <a:t>，则什么都不做，</a:t>
            </a:r>
            <a:r>
              <a:rPr lang="zh-CN" altLang="en-US" sz="2400" dirty="0">
                <a:solidFill>
                  <a:srgbClr val="C00000"/>
                </a:solidFill>
              </a:rPr>
              <a:t>功耗低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		   </a:t>
            </a:r>
            <a:r>
              <a:rPr lang="en-US" altLang="zh-CN" sz="2400" dirty="0">
                <a:latin typeface="宋体" panose="02010600030101010101" pitchFamily="2" charset="-122"/>
              </a:rPr>
              <a:t>1  0  1  1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</a:t>
            </a:r>
            <a:r>
              <a:rPr lang="zh-CN" altLang="en-US" sz="2400" dirty="0"/>
              <a:t>，则累加</a:t>
            </a:r>
            <a:r>
              <a:rPr lang="en-US" altLang="zh-CN" sz="2400" dirty="0"/>
              <a:t>A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功耗高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	    </a:t>
            </a:r>
            <a:r>
              <a:rPr lang="en-US" altLang="zh-CN" sz="2400" dirty="0">
                <a:latin typeface="宋体" panose="02010600030101010101" pitchFamily="2" charset="-122"/>
              </a:rPr>
              <a:t>0  0  0  0 	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0</a:t>
            </a:r>
            <a:r>
              <a:rPr lang="zh-CN" altLang="en-US" sz="2400" dirty="0"/>
              <a:t>，则什么都不做，</a:t>
            </a:r>
            <a:r>
              <a:rPr lang="zh-CN" altLang="en-US" sz="2400" dirty="0">
                <a:solidFill>
                  <a:srgbClr val="C00000"/>
                </a:solidFill>
              </a:rPr>
              <a:t>功耗低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</a:t>
            </a:r>
            <a:r>
              <a:rPr lang="en-US" altLang="zh-CN" sz="2400" dirty="0">
                <a:latin typeface="宋体" panose="02010600030101010101" pitchFamily="2" charset="-122"/>
              </a:rPr>
              <a:t>1  0  1  1	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</a:t>
            </a:r>
            <a:r>
              <a:rPr lang="zh-CN" altLang="en-US" sz="2400" dirty="0"/>
              <a:t>，则累加</a:t>
            </a:r>
            <a:r>
              <a:rPr lang="en-US" altLang="zh-CN" sz="2400" dirty="0"/>
              <a:t>A 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功耗高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/>
              <a:t>————————————————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··········································</a:t>
            </a:r>
            <a:endParaRPr lang="en-US" altLang="zh-CN" sz="2400" dirty="0"/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sp>
        <p:nvSpPr>
          <p:cNvPr id="4" name="内容占位符 4"/>
          <p:cNvSpPr txBox="1"/>
          <p:nvPr/>
        </p:nvSpPr>
        <p:spPr>
          <a:xfrm>
            <a:off x="457200" y="1268760"/>
            <a:ext cx="6323428" cy="50875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列混合第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步：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· 2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 0001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 ·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0100 0001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 ·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常规实现方法：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1)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100011011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2987" y="1147028"/>
            <a:ext cx="2270475" cy="1532859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7373853" y="5473593"/>
            <a:ext cx="4068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问题：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算法如何防护该攻击？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90020" y="2717212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算法列混合计算矩阵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20" y="3429000"/>
            <a:ext cx="1599208" cy="2017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682593" y="1286273"/>
            <a:ext cx="5919985" cy="4851002"/>
            <a:chOff x="5682593" y="1286273"/>
            <a:chExt cx="5919985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侧信道分析概述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RSA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7354648" y="1383387"/>
                <a:ext cx="4637483" cy="4579844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 panose="05040102010807070707"/>
                  <a:buChar char=""/>
                  <a:defRPr kumimoji="0" sz="2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548640" indent="-274320" algn="l" rtl="0" eaLnBrk="1" latinLnBrk="0" hangingPunct="1">
                  <a:spcBef>
                    <a:spcPts val="600"/>
                  </a:spcBef>
                  <a:buClr>
                    <a:schemeClr val="accent2"/>
                  </a:buClr>
                  <a:buSzPct val="76000"/>
                  <a:buFont typeface="Wingdings 3" panose="05040102010807070707"/>
                  <a:buChar char=""/>
                  <a:defRPr kumimoji="0" sz="23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822960" indent="-228600" algn="l" rtl="0" eaLnBrk="1" latinLnBrk="0" hangingPunct="1">
                  <a:spcBef>
                    <a:spcPts val="6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 panose="05040102010807070707"/>
                  <a:buChar char=""/>
                  <a:defRPr kumimoji="0" sz="20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097280" indent="-228600" algn="l" rtl="0" eaLnBrk="1" latinLnBrk="0" hangingPunct="1">
                  <a:spcBef>
                    <a:spcPts val="6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 panose="05000000000000000000"/>
                  <a:buChar char=""/>
                  <a:defRPr kumimoji="0" sz="1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1371600" indent="-228600" algn="l" rtl="0" eaLnBrk="1" latinLnBrk="0" hangingPunct="1">
                  <a:spcBef>
                    <a:spcPts val="600"/>
                  </a:spcBef>
                  <a:buClr>
                    <a:schemeClr val="accent2"/>
                  </a:buClr>
                  <a:buSzPct val="70000"/>
                  <a:buFont typeface="Wingdings" panose="05000000000000000000"/>
                  <a:buChar char=""/>
                  <a:defRPr kumimoji="0" sz="1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 panose="05040102010807070707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 panose="05040102010807070707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举例：计算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𝟏𝟏𝟏𝟎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i="1" dirty="0"/>
                  <a:t>	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48" y="1383387"/>
                <a:ext cx="4637483" cy="4579844"/>
              </a:xfrm>
              <a:prstGeom prst="rect">
                <a:avLst/>
              </a:prstGeom>
              <a:blipFill rotWithShape="1">
                <a:blip r:embed="rId1"/>
                <a:stretch>
                  <a:fillRect l="-2" t="-8" r="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/>
          <p:nvPr/>
        </p:nvSpPr>
        <p:spPr>
          <a:xfrm>
            <a:off x="10293825" y="2084496"/>
            <a:ext cx="1152128" cy="3806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00016" y="2218815"/>
            <a:ext cx="389851" cy="3384151"/>
            <a:chOff x="7350399" y="2276872"/>
            <a:chExt cx="389851" cy="3384151"/>
          </a:xfrm>
        </p:grpSpPr>
        <p:sp>
          <p:nvSpPr>
            <p:cNvPr id="8" name="矩形 7"/>
            <p:cNvSpPr/>
            <p:nvPr/>
          </p:nvSpPr>
          <p:spPr>
            <a:xfrm>
              <a:off x="7350399" y="2276872"/>
              <a:ext cx="3898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50399" y="3286649"/>
              <a:ext cx="3898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50399" y="4054271"/>
              <a:ext cx="38985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50399" y="4558414"/>
              <a:ext cx="38985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50399" y="5076248"/>
              <a:ext cx="38985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2" y="1752449"/>
            <a:ext cx="5654288" cy="363852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RSA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013743" y="4043311"/>
            <a:ext cx="8164514" cy="2123308"/>
            <a:chOff x="570412" y="4183735"/>
            <a:chExt cx="8164514" cy="21233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4772" y="4183735"/>
              <a:ext cx="7694455" cy="212330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70412" y="5316451"/>
              <a:ext cx="7962028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50" b="1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SMSMSMSSSSSSSSSMSMSMSMSSSSSSSSSSSSSMSMSMSMSM</a:t>
              </a:r>
              <a:endParaRPr lang="zh-CN" altLang="en-US" sz="265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0528" y="5701172"/>
              <a:ext cx="7844398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50" b="1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1 1 100000000 1 1 1 1000000000000 1 1 1 1 1</a:t>
              </a:r>
              <a:endParaRPr lang="zh-CN" altLang="en-US" sz="265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7"/>
          <p:cNvSpPr txBox="1"/>
          <p:nvPr/>
        </p:nvSpPr>
        <p:spPr>
          <a:xfrm>
            <a:off x="6372944" y="2155074"/>
            <a:ext cx="4814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问题：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实现过程中如何防护该攻击？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11" y="1077572"/>
            <a:ext cx="4248151" cy="2733675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4343516" y="6321367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算法简单能量分析实验结果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ECC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934111" y="3905425"/>
            <a:ext cx="8323776" cy="2318873"/>
            <a:chOff x="734833" y="3686552"/>
            <a:chExt cx="9156154" cy="2550760"/>
          </a:xfrm>
        </p:grpSpPr>
        <p:grpSp>
          <p:nvGrpSpPr>
            <p:cNvPr id="4" name="组合 3"/>
            <p:cNvGrpSpPr/>
            <p:nvPr/>
          </p:nvGrpSpPr>
          <p:grpSpPr>
            <a:xfrm>
              <a:off x="734833" y="3686552"/>
              <a:ext cx="9156154" cy="2550760"/>
              <a:chOff x="19378" y="4262616"/>
              <a:chExt cx="9156154" cy="2550760"/>
            </a:xfrm>
          </p:grpSpPr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8" y="4306981"/>
                <a:ext cx="9156154" cy="2506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圆角矩形 9"/>
              <p:cNvSpPr/>
              <p:nvPr/>
            </p:nvSpPr>
            <p:spPr>
              <a:xfrm>
                <a:off x="1532648" y="4611608"/>
                <a:ext cx="370864" cy="142462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24"/>
              <p:cNvSpPr/>
              <p:nvPr/>
            </p:nvSpPr>
            <p:spPr>
              <a:xfrm>
                <a:off x="2222734" y="4611608"/>
                <a:ext cx="370864" cy="142462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1455076" y="4273094"/>
                    <a:ext cx="5392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2</m:t>
                          </m:r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076" y="4273094"/>
                    <a:ext cx="539250" cy="369332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2016270" y="4262616"/>
                    <a:ext cx="83503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𝑄</m:t>
                          </m:r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+</m:t>
                          </m:r>
                          <m:r>
                            <a:rPr lang="en-US" altLang="zh-CN" i="1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6270" y="4262616"/>
                    <a:ext cx="835037" cy="369332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1322035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035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561411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411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2013151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1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3994715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15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14"/>
                <p:cNvSpPr/>
                <p:nvPr/>
              </p:nvSpPr>
              <p:spPr>
                <a:xfrm>
                  <a:off x="3446455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6455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4829752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752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549849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49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621857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57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/>
                <p:cNvSpPr/>
                <p:nvPr/>
              </p:nvSpPr>
              <p:spPr>
                <a:xfrm>
                  <a:off x="7442715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715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/>
                <p:cNvSpPr/>
                <p:nvPr/>
              </p:nvSpPr>
              <p:spPr>
                <a:xfrm>
                  <a:off x="693865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865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/>
                <p:cNvSpPr/>
                <p:nvPr/>
              </p:nvSpPr>
              <p:spPr>
                <a:xfrm>
                  <a:off x="8886932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932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8338672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672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22"/>
            <p:cNvSpPr/>
            <p:nvPr/>
          </p:nvSpPr>
          <p:spPr>
            <a:xfrm>
              <a:off x="1455936" y="5817917"/>
              <a:ext cx="76226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0             1                     1               0   ,    0          0              1                   1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78" y="967354"/>
            <a:ext cx="4926242" cy="2788622"/>
          </a:xfrm>
          <a:prstGeom prst="rect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4343516" y="6330174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ECC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算法简单能量分析实验结果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759" y="1183043"/>
            <a:ext cx="6135653" cy="4954232"/>
            <a:chOff x="5936710" y="1354493"/>
            <a:chExt cx="613565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相关能量分析与模板攻击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3.1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能量分析攻击基本假设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能量消耗与中间值的关系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651536" y="3524981"/>
          <a:ext cx="2880320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2755900" imgH="2476500" progId="Visio.Drawing.11">
                  <p:embed/>
                </p:oleObj>
              </mc:Choice>
              <mc:Fallback>
                <p:oleObj name="Visio" r:id="rId1" imgW="2755900" imgH="2476500" progId="Visio.Drawing.11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51536" y="3524981"/>
                        <a:ext cx="2880320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651536" y="1004701"/>
          <a:ext cx="2880320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Visio" r:id="rId3" imgW="2755900" imgH="2476500" progId="Visio.Drawing.11">
                  <p:embed/>
                </p:oleObj>
              </mc:Choice>
              <mc:Fallback>
                <p:oleObj name="Visio" r:id="rId3" imgW="2755900" imgH="247650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1536" y="1004701"/>
                        <a:ext cx="2880320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03222" y="1843950"/>
            <a:ext cx="49745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情况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：不同密钥，对应的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操作</a:t>
            </a:r>
            <a:r>
              <a:rPr lang="zh-CN" altLang="en-US" sz="2000" dirty="0">
                <a:latin typeface="+mn-ea"/>
                <a:ea typeface="+mn-ea"/>
              </a:rPr>
              <a:t>不同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例：</a:t>
            </a:r>
            <a:r>
              <a:rPr lang="en-US" altLang="zh-CN" sz="2000" dirty="0">
                <a:latin typeface="+mn-ea"/>
                <a:ea typeface="+mn-ea"/>
              </a:rPr>
              <a:t>if – then – else </a:t>
            </a:r>
            <a:r>
              <a:rPr lang="zh-CN" altLang="en-US" sz="2000" dirty="0">
                <a:latin typeface="+mn-ea"/>
                <a:ea typeface="+mn-ea"/>
              </a:rPr>
              <a:t>语句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情况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：不同密钥，对应的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操作数</a:t>
            </a:r>
            <a:r>
              <a:rPr lang="zh-CN" altLang="en-US" sz="2000" dirty="0">
                <a:latin typeface="+mn-ea"/>
                <a:ea typeface="+mn-ea"/>
              </a:rPr>
              <a:t>不同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例：赋值语句 </a:t>
            </a:r>
            <a:r>
              <a:rPr lang="en-US" altLang="zh-CN" sz="2000" dirty="0">
                <a:latin typeface="+mn-ea"/>
                <a:ea typeface="+mn-ea"/>
              </a:rPr>
              <a:t>A = B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汉明重量模型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92" y="1239265"/>
            <a:ext cx="8532440" cy="372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31187" y="5254239"/>
            <a:ext cx="105347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汉明重量（</a:t>
            </a:r>
            <a:r>
              <a:rPr lang="en-US" altLang="zh-CN" sz="2000" dirty="0">
                <a:latin typeface="+mn-ea"/>
                <a:ea typeface="+mn-ea"/>
              </a:rPr>
              <a:t>Hamming Weight</a:t>
            </a:r>
            <a:r>
              <a:rPr lang="zh-CN" altLang="en-US" sz="2000" dirty="0">
                <a:latin typeface="+mn-ea"/>
                <a:ea typeface="+mn-ea"/>
              </a:rPr>
              <a:t>）定义：二进制比特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的个数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汉明重量模型：</a:t>
            </a:r>
            <a:r>
              <a:rPr lang="en-US" altLang="zh-CN" sz="2000" dirty="0">
                <a:latin typeface="+mn-ea"/>
                <a:ea typeface="+mn-ea"/>
              </a:rPr>
              <a:t>T = a HW(x) + b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汉明重量模型（放大）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1187" y="5254239"/>
            <a:ext cx="105347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密码算法的软件实现：以</a:t>
            </a:r>
            <a:r>
              <a:rPr lang="en-US" altLang="zh-CN" sz="2000" dirty="0">
                <a:latin typeface="+mn-ea"/>
                <a:ea typeface="+mn-ea"/>
              </a:rPr>
              <a:t>word</a:t>
            </a:r>
            <a:r>
              <a:rPr lang="zh-CN" altLang="en-US" sz="2000" dirty="0">
                <a:latin typeface="+mn-ea"/>
                <a:ea typeface="+mn-ea"/>
              </a:rPr>
              <a:t>为单位进行处理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8051</a:t>
            </a:r>
            <a:r>
              <a:rPr lang="zh-CN" altLang="en-US" sz="2000" dirty="0">
                <a:latin typeface="+mn-ea"/>
                <a:ea typeface="+mn-ea"/>
              </a:rPr>
              <a:t>单片机：</a:t>
            </a:r>
            <a:r>
              <a:rPr lang="en-US" altLang="zh-CN" sz="2000" dirty="0">
                <a:latin typeface="+mn-ea"/>
                <a:ea typeface="+mn-ea"/>
              </a:rPr>
              <a:t>1 word = 8 bits</a:t>
            </a:r>
            <a:r>
              <a:rPr lang="zh-CN" altLang="en-US" sz="2000" dirty="0">
                <a:latin typeface="+mn-ea"/>
                <a:ea typeface="+mn-ea"/>
              </a:rPr>
              <a:t>，计算机：</a:t>
            </a:r>
            <a:r>
              <a:rPr lang="en-US" altLang="zh-CN" sz="2000" dirty="0">
                <a:latin typeface="+mn-ea"/>
                <a:ea typeface="+mn-ea"/>
              </a:rPr>
              <a:t>1 word = 64 bits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49" y="1074984"/>
            <a:ext cx="5757123" cy="402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3.2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相关能量分析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相关能量分析的出处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1187" y="1368039"/>
            <a:ext cx="10534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T</a:t>
            </a:r>
            <a:r>
              <a:rPr lang="en-US" altLang="zh-CN" sz="2000" dirty="0">
                <a:latin typeface="+mn-ea"/>
                <a:ea typeface="+mn-ea"/>
              </a:rPr>
              <a:t> = a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HW(x)</a:t>
            </a:r>
            <a:r>
              <a:rPr lang="en-US" altLang="zh-CN" sz="2000" dirty="0">
                <a:latin typeface="+mn-ea"/>
                <a:ea typeface="+mn-ea"/>
              </a:rPr>
              <a:t> + b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Power Trace</a:t>
            </a:r>
            <a:r>
              <a:rPr lang="zh-CN" altLang="en-US" sz="2000" dirty="0">
                <a:latin typeface="+mn-ea"/>
                <a:ea typeface="+mn-ea"/>
              </a:rPr>
              <a:t>）与</a:t>
            </a:r>
            <a:r>
              <a:rPr lang="en-US" altLang="zh-CN" sz="2000" dirty="0">
                <a:latin typeface="+mn-ea"/>
                <a:ea typeface="+mn-ea"/>
              </a:rPr>
              <a:t>HW(x)</a:t>
            </a:r>
            <a:r>
              <a:rPr lang="zh-CN" altLang="en-US" sz="2000" dirty="0">
                <a:latin typeface="+mn-ea"/>
                <a:ea typeface="+mn-ea"/>
              </a:rPr>
              <a:t>必然存在一种关系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相关系数定义</a:t>
            </a:r>
            <a:r>
              <a:rPr lang="en-US" altLang="zh-CN" sz="2000" dirty="0">
                <a:latin typeface="+mn-ea"/>
                <a:ea typeface="+mn-ea"/>
              </a:rPr>
              <a:t>: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Brier, C. Clavier, F. Olivier, Correlation Power Analysis with a Leakage Model. CHES 2004, LNCS, vol. 3156, pp. 16-29, Springer, Heidelberg, 2004.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15" y="4163013"/>
            <a:ext cx="5193522" cy="7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什么是“侧信道”？</a:t>
            </a:r>
            <a:endParaRPr lang="zh-CN" altLang="en-US" dirty="0"/>
          </a:p>
        </p:txBody>
      </p:sp>
      <p:pic>
        <p:nvPicPr>
          <p:cNvPr id="13" name="Picture 2" descr="E:\IC\我的课件\密码实现技术（试讲）\方便面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7" y="1644694"/>
            <a:ext cx="3583286" cy="369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IC\报告\20130329税静讲座ppt\13148423271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36" y="1341842"/>
            <a:ext cx="2739927" cy="39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573555" y="5571952"/>
            <a:ext cx="237597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火腿肠信息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→ 重量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065856" y="5571952"/>
            <a:ext cx="211788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口令信息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→ 热量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相关能量分析原理 </a:t>
            </a:r>
            <a:r>
              <a:rPr lang="en-US" altLang="zh-CN" dirty="0"/>
              <a:t>[CHES 2004]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873375" y="925641"/>
          <a:ext cx="22352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2070100" imgH="2616200" progId="Visio.Drawing.11">
                  <p:embed/>
                </p:oleObj>
              </mc:Choice>
              <mc:Fallback>
                <p:oleObj name="Visio" r:id="rId1" imgW="2070100" imgH="2616200" progId="Visio.Drawing.11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3375" y="925641"/>
                        <a:ext cx="22352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78848" y="4054366"/>
          <a:ext cx="4743015" cy="209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Visio" r:id="rId3" imgW="4368800" imgH="1943100" progId="Visio.Drawing.11">
                  <p:embed/>
                </p:oleObj>
              </mc:Choice>
              <mc:Fallback>
                <p:oleObj name="Visio" r:id="rId3" imgW="4368800" imgH="194310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848" y="4054366"/>
                        <a:ext cx="4743015" cy="209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216724" y="958512"/>
          <a:ext cx="3946592" cy="278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Visio" r:id="rId5" imgW="3606800" imgH="2552700" progId="Visio.Drawing.11">
                  <p:embed/>
                </p:oleObj>
              </mc:Choice>
              <mc:Fallback>
                <p:oleObj name="Visio" r:id="rId5" imgW="3606800" imgH="2552700" progId="Visio.Drawing.11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6724" y="958512"/>
                        <a:ext cx="3946592" cy="278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888088" y="1740393"/>
            <a:ext cx="2203220" cy="4472313"/>
            <a:chOff x="5364088" y="2046334"/>
            <a:chExt cx="2203220" cy="4472313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6056583" y="4101091"/>
            <a:ext cx="1383762" cy="2417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Visio" r:id="rId7" imgW="1282700" imgH="2235200" progId="Visio.Drawing.11">
                    <p:embed/>
                  </p:oleObj>
                </mc:Choice>
                <mc:Fallback>
                  <p:oleObj name="Visio" r:id="rId7" imgW="1282700" imgH="2235200" progId="Visio.Drawing.11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56583" y="4101091"/>
                          <a:ext cx="1383762" cy="24175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圆角矩形 11"/>
            <p:cNvSpPr/>
            <p:nvPr/>
          </p:nvSpPr>
          <p:spPr>
            <a:xfrm>
              <a:off x="6386152" y="2046334"/>
              <a:ext cx="1181156" cy="20162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4"/>
            <p:cNvSpPr/>
            <p:nvPr/>
          </p:nvSpPr>
          <p:spPr>
            <a:xfrm>
              <a:off x="5364088" y="4445655"/>
              <a:ext cx="576064" cy="20162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6"/>
          <p:cNvSpPr txBox="1"/>
          <p:nvPr/>
        </p:nvSpPr>
        <p:spPr>
          <a:xfrm>
            <a:off x="3666803" y="6381328"/>
            <a:ext cx="675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继续猜测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 2, ..., 255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，得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..., 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255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，最大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ρ 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对应正确密钥</a:t>
            </a:r>
            <a:endParaRPr lang="zh-CN" altLang="en-US" b="1" dirty="0">
              <a:solidFill>
                <a:srgbClr val="093FB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实验结果：相关能量分析</a:t>
            </a:r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7070476" y="5241394"/>
            <a:ext cx="360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相关能量分析（泄露点未知）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1685381" y="5241394"/>
            <a:ext cx="360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相关能量分析（泄露点已知）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2" descr="http://www.mathmagic.cn/images/exp_JoC_2014_CP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87" y="1716627"/>
            <a:ext cx="4033838" cy="32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mathmagic.cn/images/exp_submitted_2O_CPA_leak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77" y="1790511"/>
            <a:ext cx="4374648" cy="32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CPA</a:t>
            </a:r>
            <a:r>
              <a:rPr lang="zh-CN" altLang="en-US" dirty="0"/>
              <a:t>成功与否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783633" y="2252448"/>
            <a:ext cx="6300711" cy="3617840"/>
            <a:chOff x="1259632" y="2488420"/>
            <a:chExt cx="6300711" cy="36178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63888" y="4869160"/>
              <a:ext cx="838779" cy="86456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0458" y="2852962"/>
              <a:ext cx="1221523" cy="73406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030175" y="3559452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待测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AES</a:t>
              </a:r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芯片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84807" y="5706150"/>
              <a:ext cx="2196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计算机实现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AES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2178330" y="3001018"/>
              <a:ext cx="41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5274674" y="3001018"/>
              <a:ext cx="41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3030175" y="2488420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内含未知的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677830" y="320107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4551981" y="320107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6"/>
            <p:cNvSpPr txBox="1"/>
            <p:nvPr/>
          </p:nvSpPr>
          <p:spPr>
            <a:xfrm>
              <a:off x="3030175" y="4532130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内含固定的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59632" y="5110538"/>
              <a:ext cx="1438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待验证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K’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5274674" y="5110538"/>
              <a:ext cx="415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C’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2677830" y="531059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551981" y="531059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2475403" y="3410164"/>
              <a:ext cx="817706" cy="1090433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"/>
            <p:cNvSpPr txBox="1"/>
            <p:nvPr/>
          </p:nvSpPr>
          <p:spPr>
            <a:xfrm rot="3255709">
              <a:off x="2123699" y="3857982"/>
              <a:ext cx="1089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写入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6530365" y="4155558"/>
              <a:ext cx="1029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对比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/>
            <p:cNvCxnSpPr>
              <a:stCxn id="9" idx="3"/>
            </p:cNvCxnSpPr>
            <p:nvPr/>
          </p:nvCxnSpPr>
          <p:spPr>
            <a:xfrm>
              <a:off x="5690298" y="3201073"/>
              <a:ext cx="1138317" cy="954485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3"/>
            </p:cNvCxnSpPr>
            <p:nvPr/>
          </p:nvCxnSpPr>
          <p:spPr>
            <a:xfrm flipV="1">
              <a:off x="5690298" y="4532131"/>
              <a:ext cx="1138317" cy="932350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731187" y="1212740"/>
            <a:ext cx="105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实际中，如何判断一次能量分析实验是否成功？（即恢复的密钥是否正确）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3.3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模板攻击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重要假设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31187" y="1212740"/>
            <a:ext cx="105347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</a:rPr>
              <a:t>用户可以找到一台具有写密钥权限的、与被攻击设备几乎一模一样的设备</a:t>
            </a:r>
            <a:endParaRPr lang="zh-CN" altLang="en-US" sz="24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619" y="2485619"/>
            <a:ext cx="3570558" cy="2806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36" y="2558056"/>
            <a:ext cx="4309611" cy="261327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1137114" y="5244297"/>
            <a:ext cx="44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：可写密钥的白卡（来自淘宝）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5792915" y="5244297"/>
            <a:ext cx="5472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：正常手机卡（来自移动通信的营业厅）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模板创建与模板匹配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89638"/>
            <a:ext cx="3987220" cy="299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14" y="5157193"/>
            <a:ext cx="1978635" cy="10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3630270" y="5497440"/>
            <a:ext cx="2539008" cy="5483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400" b="1" dirty="0"/>
              <a:t>最小二乘法：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9037196" y="1844825"/>
            <a:ext cx="1595309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（图片来源：数缘科技）</a:t>
            </a:r>
            <a:endParaRPr lang="zh-CN" altLang="en-US" sz="1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089896"/>
            <a:ext cx="4284525" cy="299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22"/>
          <p:cNvSpPr txBox="1"/>
          <p:nvPr/>
        </p:nvSpPr>
        <p:spPr>
          <a:xfrm>
            <a:off x="3048485" y="141277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：密钥已知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7258885" y="141277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：密钥未知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1398" y="2312876"/>
            <a:ext cx="611503" cy="14355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2"/>
          <p:cNvSpPr txBox="1"/>
          <p:nvPr/>
        </p:nvSpPr>
        <p:spPr>
          <a:xfrm>
            <a:off x="3050746" y="374608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个点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8540" y="2281518"/>
            <a:ext cx="880144" cy="14355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2"/>
          <p:cNvSpPr txBox="1"/>
          <p:nvPr/>
        </p:nvSpPr>
        <p:spPr>
          <a:xfrm>
            <a:off x="7295992" y="374608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个点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算法的模板攻击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096000" y="2035537"/>
            <a:ext cx="4466654" cy="3736975"/>
            <a:chOff x="4641850" y="1998663"/>
            <a:chExt cx="4466654" cy="3736975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4641850" y="1998663"/>
            <a:ext cx="3968750" cy="373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Visio" r:id="rId1" imgW="1675130" imgH="1577975" progId="Visio.Drawing.11">
                    <p:embed/>
                  </p:oleObj>
                </mc:Choice>
                <mc:Fallback>
                  <p:oleObj name="Visio" r:id="rId1" imgW="1675130" imgH="1577975" progId="Visio.Drawing.11">
                    <p:embed/>
                    <p:pic>
                      <p:nvPicPr>
                        <p:cNvPr id="0" name="对象 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41850" y="1998663"/>
                          <a:ext cx="3968750" cy="373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549" y="4083763"/>
              <a:ext cx="1154955" cy="866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1847528" y="2035276"/>
            <a:ext cx="3968694" cy="3737884"/>
            <a:chOff x="392709" y="1998403"/>
            <a:chExt cx="3968694" cy="3737884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392709" y="1998403"/>
            <a:ext cx="3968694" cy="37378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Visio" r:id="rId4" imgW="1675130" imgH="1577975" progId="Visio.Drawing.11">
                    <p:embed/>
                  </p:oleObj>
                </mc:Choice>
                <mc:Fallback>
                  <p:oleObj name="Visio" r:id="rId4" imgW="1675130" imgH="1577975" progId="Visio.Drawing.11">
                    <p:embed/>
                    <p:pic>
                      <p:nvPicPr>
                        <p:cNvPr id="0" name="对象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2709" y="1998403"/>
                          <a:ext cx="3968694" cy="37378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037" y="2862499"/>
              <a:ext cx="1241075" cy="867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22"/>
          <p:cNvSpPr txBox="1"/>
          <p:nvPr/>
        </p:nvSpPr>
        <p:spPr>
          <a:xfrm>
            <a:off x="3164385" y="5658051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建模阶段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7628212" y="5658051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匹配阶段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2703521" y="126355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：密钥已知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7011011" y="126355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：密钥未知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其它常见模型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187" y="1212740"/>
            <a:ext cx="1053470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汉明重量模型（适用于软件）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HW(x) + b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汉明距离模型（适用于硬件寄存器跳变）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HD(x, y) + b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HW(</a:t>
            </a:r>
            <a:r>
              <a:rPr lang="en-US" altLang="zh-CN" sz="2000" dirty="0" err="1">
                <a:latin typeface="+mn-ea"/>
                <a:ea typeface="+mn-ea"/>
              </a:rPr>
              <a:t>x⊕y</a:t>
            </a:r>
            <a:r>
              <a:rPr lang="en-US" altLang="zh-CN" sz="2000" dirty="0">
                <a:latin typeface="+mn-ea"/>
                <a:ea typeface="+mn-ea"/>
              </a:rPr>
              <a:t>) + b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零值模型（多见于特定组合电路）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：特殊波形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输入值非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：一般波形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ID</a:t>
            </a:r>
            <a:r>
              <a:rPr lang="zh-CN" altLang="en-US" sz="2000" dirty="0">
                <a:latin typeface="+mn-ea"/>
                <a:ea typeface="+mn-ea"/>
              </a:rPr>
              <a:t>模型（多见于一般组合电路）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输入值不同时，波形均不同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Box 22"/>
          <p:cNvSpPr txBox="1"/>
          <p:nvPr/>
        </p:nvSpPr>
        <p:spPr>
          <a:xfrm>
            <a:off x="3405578" y="6351657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思考：相关能量分析、模板攻击，分别适用于哪些能量泄露模型？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150687" y="1181633"/>
            <a:ext cx="4984278" cy="4955642"/>
            <a:chOff x="6512398" y="1353083"/>
            <a:chExt cx="4984278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侧信道防护对策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五层防御架构</a:t>
            </a:r>
            <a:endParaRPr lang="zh-CN" altLang="en-US" dirty="0"/>
          </a:p>
        </p:txBody>
      </p:sp>
      <p:sp>
        <p:nvSpPr>
          <p:cNvPr id="4" name="TextBox 22"/>
          <p:cNvSpPr txBox="1"/>
          <p:nvPr/>
        </p:nvSpPr>
        <p:spPr>
          <a:xfrm>
            <a:off x="2128580" y="5584741"/>
            <a:ext cx="8392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安全性测评的重要假设：敌手知道芯片所有设计细节和源码（白盒测试）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71" y="1540762"/>
            <a:ext cx="5604794" cy="390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A., </a:t>
            </a:r>
            <a:r>
              <a:rPr lang="en-US" altLang="zh-CN" sz="1400" dirty="0" err="1">
                <a:latin typeface="Segoe UI" panose="020B0502040204020203" pitchFamily="34" charset="0"/>
              </a:rPr>
              <a:t>Gornik</a:t>
            </a:r>
            <a:r>
              <a:rPr lang="en-US" altLang="zh-CN" sz="1400" dirty="0">
                <a:latin typeface="Segoe UI" panose="020B0502040204020203" pitchFamily="34" charset="0"/>
              </a:rPr>
              <a:t>, I., </a:t>
            </a:r>
            <a:r>
              <a:rPr lang="en-US" altLang="zh-CN" sz="1400" dirty="0" err="1">
                <a:latin typeface="Segoe UI" panose="020B0502040204020203" pitchFamily="34" charset="0"/>
              </a:rPr>
              <a:t>Stoychev</a:t>
            </a:r>
            <a:r>
              <a:rPr lang="en-US" altLang="zh-CN" sz="1400" dirty="0">
                <a:latin typeface="Segoe UI" panose="020B0502040204020203" pitchFamily="34" charset="0"/>
              </a:rPr>
              <a:t>, J., </a:t>
            </a:r>
            <a:r>
              <a:rPr lang="en-US" altLang="zh-CN" sz="1400" dirty="0" err="1">
                <a:latin typeface="Segoe UI" panose="020B0502040204020203" pitchFamily="34" charset="0"/>
              </a:rPr>
              <a:t>Oehm</a:t>
            </a:r>
            <a:r>
              <a:rPr lang="en-US" altLang="zh-CN" sz="1400" dirty="0">
                <a:latin typeface="Segoe UI" panose="020B0502040204020203" pitchFamily="34" charset="0"/>
              </a:rPr>
              <a:t>: A Novel Circuit Design Methodology to Reduce Side Channel Leakage. SPACE 2012, LNCS, vol. 7644, pp. 1-15, Springer, Heidelberg (2012)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侧信道分析的研究动机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775796" y="1713703"/>
            <a:ext cx="3129244" cy="3808824"/>
            <a:chOff x="683568" y="1566545"/>
            <a:chExt cx="3129244" cy="380882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566545"/>
              <a:ext cx="3129244" cy="309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5"/>
            <p:cNvSpPr txBox="1"/>
            <p:nvPr/>
          </p:nvSpPr>
          <p:spPr>
            <a:xfrm>
              <a:off x="865439" y="4975259"/>
              <a:ext cx="2765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设计者眼中的密码算法</a:t>
              </a:r>
              <a:endParaRPr lang="zh-CN" altLang="en-US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32466" y="1472453"/>
            <a:ext cx="3901901" cy="4266377"/>
            <a:chOff x="4757484" y="1528434"/>
            <a:chExt cx="3901901" cy="4266377"/>
          </a:xfrm>
        </p:grpSpPr>
        <p:sp>
          <p:nvSpPr>
            <p:cNvPr id="11" name="TextBox 8"/>
            <p:cNvSpPr txBox="1"/>
            <p:nvPr/>
          </p:nvSpPr>
          <p:spPr>
            <a:xfrm>
              <a:off x="4814220" y="5086925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业余程序员实现的密码算法</a:t>
              </a:r>
              <a:endParaRPr lang="en-US" altLang="zh-CN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（主讲人摄于人民大学地铁站）</a:t>
              </a:r>
              <a:endParaRPr lang="zh-CN" altLang="en-US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484" y="1528434"/>
              <a:ext cx="3901901" cy="3403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67488" y="6355203"/>
            <a:ext cx="659667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结论：密码算法的安全实现，与密码算法设计同等重要！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芯片级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188" y="1478211"/>
            <a:ext cx="7520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用传感器覆盖关键电路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抗探测、</a:t>
            </a:r>
            <a:r>
              <a:rPr lang="en-US" altLang="zh-CN" sz="2000" dirty="0">
                <a:latin typeface="+mn-ea"/>
                <a:ea typeface="+mn-ea"/>
              </a:rPr>
              <a:t>FIB</a:t>
            </a:r>
            <a:r>
              <a:rPr lang="zh-CN" altLang="en-US" sz="2000" dirty="0">
                <a:latin typeface="+mn-ea"/>
                <a:ea typeface="+mn-ea"/>
              </a:rPr>
              <a:t>、激光、高频电磁波、电压毛刺、时钟毛刺等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在芯片的电源中引入噪声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用电容来缓冲电压的变化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随机时钟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8102526" y="4093469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芯片表面的金属层敏感网格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301" y="1478211"/>
            <a:ext cx="3134467" cy="236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5146925"/>
            <a:ext cx="10648000" cy="8412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1477" y="1071619"/>
            <a:ext cx="52861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伪算法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多个密码算法同时执行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随机延时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对加密结果进行解密，并比对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26" y="1299136"/>
            <a:ext cx="3764351" cy="143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183" y="3675273"/>
            <a:ext cx="3046437" cy="1956488"/>
          </a:xfrm>
          <a:prstGeom prst="rect">
            <a:avLst/>
          </a:prstGeom>
        </p:spPr>
      </p:pic>
      <p:pic>
        <p:nvPicPr>
          <p:cNvPr id="9" name="Picture 2" descr="https://timgsa.baidu.com/timg?image&amp;quality=80&amp;size=b9999_10000&amp;sec=1556286233624&amp;di=56623b2b6bc78d1590f09b3b9c85d84f&amp;imgtype=0&amp;src=http%3A%2F%2Fimg.mp.itc.cn%2Fupload%2F20170324%2F4854175d116c4f48a0c1e1876056a66d_th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13" y="3687421"/>
            <a:ext cx="3435012" cy="193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/>
          <p:nvPr/>
        </p:nvSpPr>
        <p:spPr>
          <a:xfrm>
            <a:off x="7422146" y="289129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随机延时效果示例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7550387" y="578859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伪算法效果示例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9423" y="578859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伪算法作用：打一枪换一个地方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52418" y="1027375"/>
            <a:ext cx="52861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掩码</a:t>
            </a:r>
            <a:r>
              <a:rPr lang="en-US" altLang="zh-CN" sz="2000" dirty="0">
                <a:latin typeface="+mn-ea"/>
                <a:ea typeface="+mn-ea"/>
              </a:rPr>
              <a:t>——</a:t>
            </a:r>
            <a:r>
              <a:rPr lang="zh-CN" altLang="en-US" sz="2000" dirty="0">
                <a:latin typeface="+mn-ea"/>
                <a:ea typeface="+mn-ea"/>
              </a:rPr>
              <a:t>随机化密码运算中间值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伪轮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S</a:t>
            </a:r>
            <a:r>
              <a:rPr lang="zh-CN" altLang="en-US" sz="2000" dirty="0">
                <a:latin typeface="+mn-ea"/>
                <a:ea typeface="+mn-ea"/>
              </a:rPr>
              <a:t>盒乱序执行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多级流水线并行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522725" y="2969081"/>
          <a:ext cx="3097593" cy="297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1" imgW="2489200" imgH="2476500" progId="Visio.Drawing.11">
                  <p:embed/>
                </p:oleObj>
              </mc:Choice>
              <mc:Fallback>
                <p:oleObj name="Visio" r:id="rId1" imgW="2489200" imgH="247650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2725" y="2969081"/>
                        <a:ext cx="3097593" cy="2975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423593" y="2969081"/>
          <a:ext cx="3093657" cy="297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Visio" r:id="rId3" imgW="2501900" imgH="2476500" progId="Visio.Drawing.11">
                  <p:embed/>
                </p:oleObj>
              </mc:Choice>
              <mc:Fallback>
                <p:oleObj name="Visio" r:id="rId3" imgW="2501900" imgH="24765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3" y="2969081"/>
                        <a:ext cx="3093657" cy="2975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23853" y="5800644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算法无掩码方案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6707205" y="5800643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算法掩码防护方案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19228" y="1595390"/>
                <a:ext cx="2704587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28" y="1595390"/>
                <a:ext cx="2704587" cy="384657"/>
              </a:xfrm>
              <a:prstGeom prst="rect">
                <a:avLst/>
              </a:prstGeom>
              <a:blipFill rotWithShape="1">
                <a:blip r:embed="rId5"/>
                <a:stretch>
                  <a:fillRect l="-11" t="-70" r="15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8"/>
          <p:cNvSpPr txBox="1"/>
          <p:nvPr/>
        </p:nvSpPr>
        <p:spPr>
          <a:xfrm>
            <a:off x="6946854" y="2001021"/>
            <a:ext cx="224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掩码防护方案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门级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72481"/>
            <a:ext cx="2918722" cy="2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7"/>
          <p:cNvSpPr txBox="1"/>
          <p:nvPr/>
        </p:nvSpPr>
        <p:spPr>
          <a:xfrm>
            <a:off x="2423592" y="4700261"/>
            <a:ext cx="1733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双轨逻辑电路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4889284" y="5492349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预充电逻辑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(HD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模型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94615" y="1315096"/>
          <a:ext cx="2228215" cy="3985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Visio" r:id="rId2" imgW="1569720" imgH="2807970" progId="Visio.Drawing.11">
                  <p:embed/>
                </p:oleObj>
              </mc:Choice>
              <mc:Fallback>
                <p:oleObj name="Visio" r:id="rId2" imgW="1569720" imgH="280797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615" y="1315096"/>
                        <a:ext cx="2228215" cy="3985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938790" y="1305609"/>
          <a:ext cx="2328101" cy="401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Visio" r:id="rId4" imgW="1657350" imgH="2849245" progId="Visio.Drawing.11">
                  <p:embed/>
                </p:oleObj>
              </mc:Choice>
              <mc:Fallback>
                <p:oleObj name="Visio" r:id="rId4" imgW="1657350" imgH="2849245" progId="Visio.Drawing.11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8790" y="1305609"/>
                        <a:ext cx="2328101" cy="401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7"/>
          <p:cNvSpPr txBox="1"/>
          <p:nvPr/>
        </p:nvSpPr>
        <p:spPr>
          <a:xfrm>
            <a:off x="8040217" y="5492349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双轨预充电逻辑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晶体管级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5478" y="2108655"/>
            <a:ext cx="44728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NAND</a:t>
            </a:r>
            <a:r>
              <a:rPr lang="zh-CN" altLang="en-US" sz="2000" dirty="0">
                <a:latin typeface="+mn-ea"/>
                <a:ea typeface="+mn-ea"/>
              </a:rPr>
              <a:t>门示例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</a:t>
            </a:r>
            <a:r>
              <a:rPr lang="en-US" altLang="zh-CN" sz="2000" dirty="0"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至少有一个为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时，</a:t>
            </a:r>
            <a:r>
              <a:rPr lang="en-US" altLang="zh-CN" sz="2000" dirty="0">
                <a:latin typeface="+mn-ea"/>
                <a:ea typeface="+mn-ea"/>
              </a:rPr>
              <a:t>DPDN</a:t>
            </a:r>
            <a:r>
              <a:rPr lang="zh-CN" altLang="en-US" sz="2000" dirty="0">
                <a:latin typeface="+mn-ea"/>
                <a:ea typeface="+mn-ea"/>
              </a:rPr>
              <a:t>左分支导通，</a:t>
            </a:r>
            <a:r>
              <a:rPr lang="en-US" altLang="zh-CN" sz="2000" dirty="0">
                <a:latin typeface="+mn-ea"/>
                <a:ea typeface="+mn-ea"/>
              </a:rPr>
              <a:t>q</a:t>
            </a:r>
            <a:r>
              <a:rPr lang="zh-CN" altLang="en-US" sz="2000" dirty="0">
                <a:latin typeface="+mn-ea"/>
                <a:ea typeface="+mn-ea"/>
              </a:rPr>
              <a:t>为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</a:t>
            </a:r>
            <a:r>
              <a:rPr lang="en-US" altLang="zh-CN" sz="2000" dirty="0">
                <a:latin typeface="+mn-ea"/>
                <a:ea typeface="+mn-ea"/>
              </a:rPr>
              <a:t>a=b=1</a:t>
            </a:r>
            <a:r>
              <a:rPr lang="zh-CN" altLang="en-US" sz="2000" dirty="0">
                <a:latin typeface="+mn-ea"/>
                <a:ea typeface="+mn-ea"/>
              </a:rPr>
              <a:t>时，</a:t>
            </a:r>
            <a:r>
              <a:rPr lang="en-US" altLang="zh-CN" sz="2000" dirty="0">
                <a:latin typeface="+mn-ea"/>
                <a:ea typeface="+mn-ea"/>
              </a:rPr>
              <a:t>DPDN</a:t>
            </a:r>
            <a:r>
              <a:rPr lang="zh-CN" altLang="en-US" sz="2000" dirty="0">
                <a:latin typeface="+mn-ea"/>
                <a:ea typeface="+mn-ea"/>
              </a:rPr>
              <a:t>右分支导通，</a:t>
            </a:r>
            <a:r>
              <a:rPr lang="en-US" altLang="zh-CN" sz="2000" dirty="0">
                <a:latin typeface="+mn-ea"/>
                <a:ea typeface="+mn-ea"/>
              </a:rPr>
              <a:t>q</a:t>
            </a:r>
            <a:r>
              <a:rPr lang="zh-CN" altLang="en-US" sz="2000" dirty="0">
                <a:latin typeface="+mn-ea"/>
                <a:ea typeface="+mn-ea"/>
              </a:rPr>
              <a:t>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35" y="1313372"/>
            <a:ext cx="5623824" cy="451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574760" y="1381942"/>
            <a:ext cx="6135653" cy="4755333"/>
            <a:chOff x="5936710" y="1553392"/>
            <a:chExt cx="613565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针对侧信道防护对策的高级分析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攻击随机延时对策</a:t>
            </a:r>
            <a:r>
              <a:rPr lang="en-US" altLang="zh-CN" dirty="0"/>
              <a:t>——</a:t>
            </a:r>
            <a:r>
              <a:rPr lang="zh-CN" altLang="en-US" dirty="0"/>
              <a:t>弹性对齐算法</a:t>
            </a:r>
            <a:endParaRPr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1981200" y="1206086"/>
            <a:ext cx="8229600" cy="474418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普通对齐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弹性对齐</a:t>
            </a:r>
            <a:endParaRPr lang="zh-CN" altLang="en-US" sz="20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30" y="1116501"/>
            <a:ext cx="6062526" cy="231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510342"/>
            <a:ext cx="6120680" cy="229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0"/>
          <p:cNvSpPr txBox="1"/>
          <p:nvPr/>
        </p:nvSpPr>
        <p:spPr>
          <a:xfrm>
            <a:off x="4200832" y="6337574"/>
            <a:ext cx="612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另：海量波形进行统计，仍可以攻破大多数防护对策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攻击双轨逻辑对策</a:t>
            </a:r>
            <a:r>
              <a:rPr lang="en-US" altLang="zh-CN" dirty="0"/>
              <a:t>——</a:t>
            </a:r>
            <a:r>
              <a:rPr lang="zh-CN" altLang="en-US" dirty="0"/>
              <a:t>电磁攻击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968153"/>
            <a:ext cx="7981950" cy="2162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3576628"/>
            <a:ext cx="8324850" cy="2076450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4326124" y="3128392"/>
            <a:ext cx="3539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针对双轨逻辑的电磁攻击原理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4584208" y="573744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探头放置空间位置示意图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3702" y="6295164"/>
            <a:ext cx="8066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V., </a:t>
            </a:r>
            <a:r>
              <a:rPr lang="en-US" altLang="zh-CN" sz="1400" dirty="0" err="1">
                <a:latin typeface="Segoe UI" panose="020B0502040204020203" pitchFamily="34" charset="0"/>
              </a:rPr>
              <a:t>Immler</a:t>
            </a:r>
            <a:r>
              <a:rPr lang="en-US" altLang="zh-CN" sz="1400" dirty="0">
                <a:latin typeface="Segoe UI" panose="020B0502040204020203" pitchFamily="34" charset="0"/>
              </a:rPr>
              <a:t>, R., Specht, F., </a:t>
            </a:r>
            <a:r>
              <a:rPr lang="en-US" altLang="zh-CN" sz="1400" dirty="0" err="1">
                <a:latin typeface="Segoe UI" panose="020B0502040204020203" pitchFamily="34" charset="0"/>
              </a:rPr>
              <a:t>Unterstein</a:t>
            </a:r>
            <a:r>
              <a:rPr lang="en-US" altLang="zh-CN" sz="1400" dirty="0">
                <a:latin typeface="Segoe UI" panose="020B0502040204020203" pitchFamily="34" charset="0"/>
              </a:rPr>
              <a:t>: Your Rails Cannot Hide from Localized EM: How Dual-Rail Logic Fails on FPGAs. CHES 2017, LNCS, vol. 10529, pp. 403-424, Springer, Heidelberg (2017)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攻击对不齐型对策</a:t>
            </a:r>
            <a:r>
              <a:rPr lang="en-US" altLang="zh-CN" dirty="0"/>
              <a:t>——</a:t>
            </a:r>
            <a:r>
              <a:rPr lang="zh-CN" altLang="en-US" dirty="0"/>
              <a:t>差分频域攻击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61058" y="1194968"/>
            <a:ext cx="83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将带显著噪声的时域波形转换为频域波形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71664" y="2060849"/>
            <a:ext cx="5665832" cy="410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攻击掩码</a:t>
            </a:r>
            <a:r>
              <a:rPr lang="en-US" altLang="zh-CN" dirty="0"/>
              <a:t>——</a:t>
            </a:r>
            <a:r>
              <a:rPr lang="zh-CN" altLang="en-US" dirty="0"/>
              <a:t>碰撞相关攻击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61058" y="1194968"/>
            <a:ext cx="835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思路：用相关系数判定碰撞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x</a:t>
            </a:r>
            <a:r>
              <a:rPr lang="en-US" altLang="zh-CN" sz="2000" b="1" baseline="-25000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⊕m = x</a:t>
            </a:r>
            <a:r>
              <a:rPr lang="en-US" altLang="zh-CN" sz="2000" b="1" baseline="-25000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⊕m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注：该攻击具有极好的普适性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12419" y="2788944"/>
          <a:ext cx="7978324" cy="33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97500" imgH="2476500" progId="Visio.Drawing.11">
                  <p:embed/>
                </p:oleObj>
              </mc:Choice>
              <mc:Fallback>
                <p:oleObj name="Visio" r:id="rId1" imgW="5397500" imgH="24765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419" y="2788944"/>
                        <a:ext cx="7978324" cy="3362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39774" y="6299745"/>
            <a:ext cx="7732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C. Clavier, B. </a:t>
            </a:r>
            <a:r>
              <a:rPr lang="en-US" altLang="zh-CN" sz="1400" dirty="0" err="1">
                <a:latin typeface="Segoe UI" panose="020B0502040204020203" pitchFamily="34" charset="0"/>
              </a:rPr>
              <a:t>Feix</a:t>
            </a:r>
            <a:r>
              <a:rPr lang="en-US" altLang="zh-CN" sz="1400" dirty="0">
                <a:latin typeface="Segoe UI" panose="020B0502040204020203" pitchFamily="34" charset="0"/>
              </a:rPr>
              <a:t>, G. </a:t>
            </a:r>
            <a:r>
              <a:rPr lang="en-US" altLang="zh-CN" sz="1400" dirty="0" err="1">
                <a:latin typeface="Segoe UI" panose="020B0502040204020203" pitchFamily="34" charset="0"/>
              </a:rPr>
              <a:t>Gagnerot</a:t>
            </a:r>
            <a:r>
              <a:rPr lang="en-US" altLang="zh-CN" sz="1400" dirty="0">
                <a:latin typeface="Segoe UI" panose="020B0502040204020203" pitchFamily="34" charset="0"/>
              </a:rPr>
              <a:t>, M. </a:t>
            </a:r>
            <a:r>
              <a:rPr lang="en-US" altLang="zh-CN" sz="1400" dirty="0" err="1">
                <a:latin typeface="Segoe UI" panose="020B0502040204020203" pitchFamily="34" charset="0"/>
              </a:rPr>
              <a:t>Roussellet</a:t>
            </a:r>
            <a:r>
              <a:rPr lang="en-US" altLang="zh-CN" sz="1400" dirty="0">
                <a:latin typeface="Segoe UI" panose="020B0502040204020203" pitchFamily="34" charset="0"/>
              </a:rPr>
              <a:t>, V. </a:t>
            </a:r>
            <a:r>
              <a:rPr lang="en-US" altLang="zh-CN" sz="1400" dirty="0" err="1">
                <a:latin typeface="Segoe UI" panose="020B0502040204020203" pitchFamily="34" charset="0"/>
              </a:rPr>
              <a:t>Verneuil</a:t>
            </a:r>
            <a:r>
              <a:rPr lang="en-US" altLang="zh-CN" sz="1400" dirty="0">
                <a:latin typeface="Segoe UI" panose="020B0502040204020203" pitchFamily="34" charset="0"/>
              </a:rPr>
              <a:t>: Improved Collision-Correlation Power Analysis on First Order Protected AES. CHES 2011, LNCS, vol. 6917, pp. 49-62 (2011)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密码学的实际应用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79067" y="1322993"/>
            <a:ext cx="2672774" cy="170557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275" y="3822108"/>
            <a:ext cx="26955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108551" y="5581058"/>
            <a:ext cx="173316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移动支付应用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8392217" y="3059662"/>
            <a:ext cx="173316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电子护照应用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8106136" y="5581058"/>
            <a:ext cx="22493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遥控汽车钥匙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293585" y="3043940"/>
            <a:ext cx="17604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金融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IC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卡应用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54" y="3822108"/>
            <a:ext cx="215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37" y="4500392"/>
            <a:ext cx="2247035" cy="10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14"/>
          <p:cNvSpPr>
            <a:spLocks noChangeArrowheads="1"/>
          </p:cNvSpPr>
          <p:nvPr/>
        </p:nvSpPr>
        <p:spPr bwMode="auto">
          <a:xfrm>
            <a:off x="4582996" y="5570694"/>
            <a:ext cx="30235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电子商务、电子政务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77" y="3761106"/>
            <a:ext cx="2655841" cy="180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13"/>
          <p:cNvSpPr>
            <a:spLocks noChangeArrowheads="1"/>
          </p:cNvSpPr>
          <p:nvPr/>
        </p:nvSpPr>
        <p:spPr bwMode="auto">
          <a:xfrm>
            <a:off x="1864595" y="3069449"/>
            <a:ext cx="199125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二代身份证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41" y="1363389"/>
            <a:ext cx="2509326" cy="1665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img04.hc360.com/printing/201312/20131224095133429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40" y="1298434"/>
            <a:ext cx="2589408" cy="17723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59862" y="6362577"/>
            <a:ext cx="11511181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上述密码产品共同点：用户持有该密码产品，可便利地采集到侧信道的信息</a:t>
            </a:r>
            <a:endParaRPr lang="zh-CN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攻击掩码</a:t>
            </a:r>
            <a:r>
              <a:rPr lang="en-US" altLang="zh-CN" dirty="0"/>
              <a:t>——</a:t>
            </a:r>
            <a:r>
              <a:rPr lang="zh-CN" altLang="en-US" dirty="0"/>
              <a:t>二阶相关能量分析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80413" y="1194968"/>
            <a:ext cx="1043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思路：猜</a:t>
            </a:r>
            <a:r>
              <a:rPr lang="en-US" altLang="zh-CN" sz="2000" dirty="0">
                <a:latin typeface="+mn-ea"/>
                <a:ea typeface="+mn-ea"/>
              </a:rPr>
              <a:t>k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k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，用 </a:t>
            </a:r>
            <a:r>
              <a:rPr lang="en-US" altLang="zh-CN" sz="2000" dirty="0">
                <a:latin typeface="+mn-ea"/>
                <a:ea typeface="+mn-ea"/>
              </a:rPr>
              <a:t>|T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-T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| </a:t>
            </a:r>
            <a:r>
              <a:rPr lang="zh-CN" altLang="en-US" sz="2000" dirty="0">
                <a:latin typeface="+mn-ea"/>
                <a:ea typeface="+mn-ea"/>
              </a:rPr>
              <a:t>与 </a:t>
            </a:r>
            <a:r>
              <a:rPr lang="en-US" altLang="zh-CN" sz="2000" dirty="0">
                <a:latin typeface="+mn-ea"/>
                <a:ea typeface="+mn-ea"/>
              </a:rPr>
              <a:t>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)| </a:t>
            </a:r>
            <a:r>
              <a:rPr lang="zh-CN" altLang="en-US" sz="2000" dirty="0">
                <a:latin typeface="+mn-ea"/>
                <a:ea typeface="+mn-ea"/>
              </a:rPr>
              <a:t>计算相关系数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注：</a:t>
            </a:r>
            <a:r>
              <a:rPr lang="en-US" altLang="zh-CN" sz="2000" dirty="0">
                <a:latin typeface="+mn-ea"/>
                <a:ea typeface="+mn-ea"/>
              </a:rPr>
              <a:t>|T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-T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| ~ 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⊕m) - HW(x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⊕m)| ~ |HW[(x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⊕m)⊕(x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⊕m)]| = 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)|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12419" y="2788944"/>
          <a:ext cx="7978324" cy="33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1" imgW="5397500" imgH="2476500" progId="Visio.Drawing.11">
                  <p:embed/>
                </p:oleObj>
              </mc:Choice>
              <mc:Fallback>
                <p:oleObj name="Visio" r:id="rId1" imgW="5397500" imgH="247650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419" y="2788944"/>
                        <a:ext cx="7978324" cy="3362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39775" y="6299745"/>
            <a:ext cx="7791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Oswald, S. </a:t>
            </a:r>
            <a:r>
              <a:rPr lang="en-US" altLang="zh-CN" sz="1400" dirty="0" err="1">
                <a:latin typeface="Segoe UI" panose="020B0502040204020203" pitchFamily="34" charset="0"/>
              </a:rPr>
              <a:t>Mangard</a:t>
            </a:r>
            <a:r>
              <a:rPr lang="en-US" altLang="zh-CN" sz="1400" dirty="0">
                <a:latin typeface="Segoe UI" panose="020B0502040204020203" pitchFamily="34" charset="0"/>
              </a:rPr>
              <a:t>, C. Herbst, S. Tillich: Practical Second-Order DPA Attacks for Masked Smart Card Implementations of Block Ciphers. CT-RSA 2006, LNCS, vol. 3860, pp. 192-207 (2006)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11349" y="9664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920991" y="1446332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作业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1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868889" y="2315586"/>
            <a:ext cx="6148156" cy="3161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1</a:t>
            </a:r>
            <a:r>
              <a:rPr lang="zh-CN" altLang="en-US" sz="2000" spc="300" dirty="0">
                <a:latin typeface="Arial" panose="020B0604020202020204"/>
              </a:rPr>
              <a:t>、芯片中的密码算法容易受到简单能量分析的本质原因是什么？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2</a:t>
            </a:r>
            <a:r>
              <a:rPr lang="zh-CN" altLang="en-US" sz="2000" spc="300" dirty="0">
                <a:latin typeface="Arial" panose="020B0604020202020204"/>
              </a:rPr>
              <a:t>、对于硬件实现，</a:t>
            </a:r>
            <a:r>
              <a:rPr lang="en-US" altLang="zh-CN" sz="2000" spc="300" dirty="0">
                <a:latin typeface="Arial" panose="020B0604020202020204"/>
              </a:rPr>
              <a:t>16</a:t>
            </a:r>
            <a:r>
              <a:rPr lang="zh-CN" altLang="en-US" sz="2000" spc="300" dirty="0">
                <a:latin typeface="Arial" panose="020B0604020202020204"/>
              </a:rPr>
              <a:t>个</a:t>
            </a:r>
            <a:r>
              <a:rPr lang="en-US" altLang="zh-CN" sz="2000" spc="300" dirty="0">
                <a:latin typeface="Arial" panose="020B0604020202020204"/>
              </a:rPr>
              <a:t>S-box</a:t>
            </a:r>
            <a:r>
              <a:rPr lang="zh-CN" altLang="en-US" sz="2000" spc="300" dirty="0">
                <a:latin typeface="Arial" panose="020B0604020202020204"/>
              </a:rPr>
              <a:t>是并行的，相关能量分析还是否有效？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3</a:t>
            </a:r>
            <a:r>
              <a:rPr lang="zh-CN" altLang="en-US" sz="2000" spc="300" dirty="0">
                <a:latin typeface="Arial" panose="020B0604020202020204"/>
              </a:rPr>
              <a:t>、实际中该如何设计芯片的防护对策才能有效抵抗侧信道攻击？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4</a:t>
            </a:r>
            <a:r>
              <a:rPr lang="zh-CN" altLang="en-US" sz="2000" spc="300" dirty="0">
                <a:latin typeface="Arial" panose="020B0604020202020204"/>
              </a:rPr>
              <a:t>、你能想到哪些方法来提升相关能量分析的效率？</a:t>
            </a:r>
            <a:endParaRPr lang="zh-CN" altLang="en-US" sz="2000" spc="300" dirty="0">
              <a:latin typeface="Arial" panose="020B0604020202020204"/>
            </a:endParaRPr>
          </a:p>
        </p:txBody>
      </p:sp>
    </p:spTree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72126" y="237165"/>
            <a:ext cx="9146148" cy="626687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471067" y="629201"/>
            <a:ext cx="2127717" cy="75904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作业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2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216095" y="564314"/>
            <a:ext cx="5596244" cy="760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Arial" panose="020B0604020202020204"/>
              </a:rPr>
              <a:t>图中为</a:t>
            </a:r>
            <a:r>
              <a:rPr lang="en-US" altLang="zh-CN" sz="2000" dirty="0">
                <a:latin typeface="Arial" panose="020B0604020202020204"/>
              </a:rPr>
              <a:t>RSA</a:t>
            </a:r>
            <a:r>
              <a:rPr lang="zh-CN" altLang="en-US" sz="2000" dirty="0">
                <a:latin typeface="Arial" panose="020B0604020202020204"/>
              </a:rPr>
              <a:t>算法、</a:t>
            </a:r>
            <a:r>
              <a:rPr lang="en-US" altLang="zh-CN" sz="2000" dirty="0">
                <a:latin typeface="Arial" panose="020B0604020202020204"/>
              </a:rPr>
              <a:t>ECC</a:t>
            </a:r>
            <a:r>
              <a:rPr lang="zh-CN" altLang="en-US" sz="2000" dirty="0">
                <a:latin typeface="Arial" panose="020B0604020202020204"/>
              </a:rPr>
              <a:t>算法的两组能量波形，请通过肉眼观测出</a:t>
            </a:r>
            <a:r>
              <a:rPr lang="en-US" altLang="zh-CN" sz="2000" dirty="0">
                <a:latin typeface="Arial" panose="020B0604020202020204"/>
              </a:rPr>
              <a:t>8</a:t>
            </a:r>
            <a:r>
              <a:rPr lang="zh-CN" altLang="en-US" sz="2000" dirty="0">
                <a:latin typeface="Arial" panose="020B0604020202020204"/>
              </a:rPr>
              <a:t>比特密钥。</a:t>
            </a:r>
            <a:endParaRPr lang="zh-CN" altLang="en-US" sz="2000" dirty="0">
              <a:latin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12" y="1400638"/>
            <a:ext cx="8114146" cy="24855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3962860"/>
            <a:ext cx="8150168" cy="24090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侧信道分析的用途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60400" y="2954453"/>
            <a:ext cx="10858499" cy="2612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05073" y="1812010"/>
            <a:ext cx="6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侧信道攻击技术如果使用不当，会对密码设备和他人财产带来损害</a:t>
            </a:r>
            <a:endParaRPr lang="zh-CN" altLang="en-US" sz="1200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01209" y="3342040"/>
            <a:ext cx="6540401" cy="1764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5125" indent="-365125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中华人民共和国密码法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第十二条：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125" indent="-365125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任何组织或者个人不得</a:t>
            </a:r>
            <a:r>
              <a:rPr lang="zh-CN" altLang="en-US" b="1" spc="300" dirty="0">
                <a:solidFill>
                  <a:srgbClr val="C00000"/>
                </a:solidFill>
              </a:rPr>
              <a:t>窃取他人加密保护的信息或者非法侵入他人的密码保障系统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。任何组织或者个人不得利用密码从事</a:t>
            </a:r>
            <a:r>
              <a:rPr lang="zh-CN" altLang="en-US" b="1" spc="300" dirty="0">
                <a:solidFill>
                  <a:srgbClr val="C00000"/>
                </a:solidFill>
              </a:rPr>
              <a:t>危害国家安全、社会公共利益、他人合法权益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等违法犯罪活动。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30" y="1218316"/>
            <a:ext cx="2962275" cy="43338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侧信道分析的用途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0399" y="1542017"/>
            <a:ext cx="4732215" cy="384016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96000" y="1830763"/>
            <a:ext cx="5435601" cy="2124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800" dirty="0"/>
              <a:t>密码设备</a:t>
            </a:r>
            <a:r>
              <a:rPr lang="zh-CN" altLang="en-US" sz="1800" b="1" dirty="0">
                <a:solidFill>
                  <a:srgbClr val="C00000"/>
                </a:solidFill>
              </a:rPr>
              <a:t>检测机构</a:t>
            </a:r>
            <a:r>
              <a:rPr lang="zh-CN" altLang="en-US" sz="1800" dirty="0"/>
              <a:t>需要用侧信道分析</a:t>
            </a:r>
            <a:r>
              <a:rPr lang="zh-CN" altLang="en-US" sz="1800" b="1" dirty="0">
                <a:solidFill>
                  <a:srgbClr val="C00000"/>
                </a:solidFill>
              </a:rPr>
              <a:t>评估密码设备的安全性</a:t>
            </a:r>
            <a:r>
              <a:rPr lang="zh-CN" altLang="en-US" sz="1800" dirty="0"/>
              <a:t>，从而确保经过安全认证的产品不会容易受到黑客攻击</a:t>
            </a:r>
            <a:endParaRPr lang="en-US" altLang="zh-CN" sz="1800" dirty="0"/>
          </a:p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800" dirty="0"/>
              <a:t>密码设备</a:t>
            </a:r>
            <a:r>
              <a:rPr lang="zh-CN" altLang="en-US" sz="1800" b="1" dirty="0">
                <a:solidFill>
                  <a:srgbClr val="C00000"/>
                </a:solidFill>
              </a:rPr>
              <a:t>厂商</a:t>
            </a:r>
            <a:r>
              <a:rPr lang="zh-CN" altLang="en-US" sz="1800" dirty="0"/>
              <a:t>需要对自己的密码设备进行测评，并设计有效的</a:t>
            </a:r>
            <a:r>
              <a:rPr lang="zh-CN" altLang="en-US" sz="1800" b="1" dirty="0">
                <a:solidFill>
                  <a:srgbClr val="C00000"/>
                </a:solidFill>
              </a:rPr>
              <a:t>抗侧信道攻击防护对策</a:t>
            </a:r>
            <a:r>
              <a:rPr lang="zh-CN" altLang="en-US" sz="1800" dirty="0"/>
              <a:t>来加固自己的产品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74259" y="1140799"/>
            <a:ext cx="2954260" cy="56015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两个主要用途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0" y="4853050"/>
            <a:ext cx="5422900" cy="1044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1800" dirty="0"/>
              <a:t>北京理工大学的优秀学子应该坚守</a:t>
            </a:r>
            <a:r>
              <a:rPr lang="zh-CN" altLang="en-US" sz="1800" b="1" dirty="0">
                <a:solidFill>
                  <a:srgbClr val="C00000"/>
                </a:solidFill>
              </a:rPr>
              <a:t>职业道德和匠心精神</a:t>
            </a:r>
            <a:r>
              <a:rPr lang="zh-CN" altLang="en-US" sz="1800" dirty="0"/>
              <a:t>，努力学习先进的密码技术，为</a:t>
            </a:r>
            <a:r>
              <a:rPr lang="zh-CN" altLang="en-US" sz="1800" b="1" dirty="0">
                <a:solidFill>
                  <a:srgbClr val="C00000"/>
                </a:solidFill>
              </a:rPr>
              <a:t>国家和社会</a:t>
            </a:r>
            <a:r>
              <a:rPr lang="zh-CN" altLang="en-US" sz="1800" dirty="0"/>
              <a:t>做出应有的贡献</a:t>
            </a:r>
            <a:endParaRPr lang="zh-CN" altLang="en-US" sz="1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074259" y="4174809"/>
            <a:ext cx="2954260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服务国家社会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88" y="1718266"/>
            <a:ext cx="4434236" cy="3497923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  <a:headEnd/>
            <a:tailEnd/>
          </a:ln>
          <a:effectLst>
            <a:outerShdw blurRad="368300" dist="50800" dir="5400000" sx="97000" sy="97000" algn="t" rotWithShape="0">
              <a:prstClr val="black">
                <a:alpha val="26000"/>
              </a:prst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97959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北京理工大学网络空间安全学院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fld id="{D421250B-0E4E-4464-9262-DD19598EBE82}" type="datetime2">
              <a:rPr lang="zh-CN" altLang="en-US" spc="300" smtClean="0">
                <a:solidFill>
                  <a:schemeClr val="bg1">
                    <a:alpha val="90000"/>
                  </a:schemeClr>
                </a:solidFill>
                <a:latin typeface="+mn-ea"/>
              </a:rPr>
            </a:fld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谢谢大家！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经典密码分析与侧信道分析的攻击模型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29424" y="4694711"/>
            <a:ext cx="10333150" cy="1121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经典密码学的基本理论假设：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局部物理安全性</a:t>
            </a:r>
            <a:endParaRPr lang="zh-CN" altLang="en-US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实际情况：密码设备在运行过程中与外界环境存在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物理交互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，这种物理泄露可能泄露密钥信息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213832" y="1218873"/>
          <a:ext cx="9764334" cy="347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1" imgW="9512300" imgH="3390900" progId="Visio.Drawing.11">
                  <p:embed/>
                </p:oleObj>
              </mc:Choice>
              <mc:Fallback>
                <p:oleObj name="Visio" r:id="rId1" imgW="9512300" imgH="3390900" progId="Visio.Drawing.11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3832" y="1218873"/>
                        <a:ext cx="9764334" cy="347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Kocher: Timing Attacks on Implementations of Diffie-Hellman, RSA, DSS, and Other Systems. CRYPTO 1996, LNCS, vol. 1109, pp. 104-113, Springer, Heidelberg (1996)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侧信道分析的分类</a:t>
            </a:r>
            <a:endParaRPr lang="zh-CN" altLang="en-US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076" y="1231728"/>
            <a:ext cx="10975848" cy="47937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计时分析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11737" y="4381541"/>
            <a:ext cx="10351770" cy="119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测量某个运算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消耗的时间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，不同时间会对应不同操作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/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操作数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缺点：现实中采集到的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总时间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很不准确，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无法精确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到密码运算过程中每个操作的时间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解决思路：采集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能量波形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，从能量波形中精确提取每一环节的时间信息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Kocher: Timing Attacks on Implementations of Diffie-Hellman, RSA, DSS, and Other Systems. CRYPTO 1996, LNCS, vol. 1109, pp. 104-113, Springer, Heidelberg (1996)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173" y="1638171"/>
            <a:ext cx="5475652" cy="21261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1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2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3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4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5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6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7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8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19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1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2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3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4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5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6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7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8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29.xml><?xml version="1.0" encoding="utf-8"?>
<p:tagLst xmlns:p="http://schemas.openxmlformats.org/presentationml/2006/main">
  <p:tag name="KSO_WM_DIAGRAM_VIRTUALLY_FRAME" val="{&quot;height&quot;:404.6589763779528,&quot;left&quot;:403.71811023622047,&quot;top&quot;:78.2971653543307,&quot;width&quot;:534.813937007874}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commondata" val="eyJoZGlkIjoiYTRmMzZjMTg0M2IwYjBkNmM4MDhjYWFiZTc5MmQ3ZmQifQ==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7138</Words>
  <Application>WPS 演示</Application>
  <PresentationFormat>宽屏</PresentationFormat>
  <Paragraphs>705</Paragraphs>
  <Slides>65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65</vt:i4>
      </vt:variant>
    </vt:vector>
  </HeadingPairs>
  <TitlesOfParts>
    <vt:vector size="120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Segoe UI</vt:lpstr>
      <vt:lpstr>Arial Unicode MS</vt:lpstr>
      <vt:lpstr>黑体</vt:lpstr>
      <vt:lpstr>Arial Unicode MS</vt:lpstr>
      <vt:lpstr>Wingdings 3</vt:lpstr>
      <vt:lpstr>Times New Roman</vt:lpstr>
      <vt:lpstr>Wingdings</vt:lpstr>
      <vt:lpstr>Cambria Math</vt:lpstr>
      <vt:lpstr>Cambria Math</vt:lpstr>
      <vt:lpstr>Tahoma</vt:lpstr>
      <vt:lpstr>Arial Black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Visio.Drawing.15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什么是“侧信道”？</vt:lpstr>
      <vt:lpstr>侧信道分析的研究动机</vt:lpstr>
      <vt:lpstr>密码学的实际应用</vt:lpstr>
      <vt:lpstr>经典密码分析与侧信道分析的攻击模型</vt:lpstr>
      <vt:lpstr>侧信道分析的分类</vt:lpstr>
      <vt:lpstr>计时分析</vt:lpstr>
      <vt:lpstr>能量分析</vt:lpstr>
      <vt:lpstr>电磁分析</vt:lpstr>
      <vt:lpstr>声音分析</vt:lpstr>
      <vt:lpstr>故障分析</vt:lpstr>
      <vt:lpstr>缓存分析</vt:lpstr>
      <vt:lpstr>侧信道分析的平台搭建</vt:lpstr>
      <vt:lpstr>PowerPoint 演示文稿</vt:lpstr>
      <vt:lpstr>初识能量波形</vt:lpstr>
      <vt:lpstr>初识能量波形</vt:lpstr>
      <vt:lpstr>初识能量波形</vt:lpstr>
      <vt:lpstr>初识能量波形</vt:lpstr>
      <vt:lpstr>DES中的置换操作</vt:lpstr>
      <vt:lpstr>PC-1置换的实现</vt:lpstr>
      <vt:lpstr>实验1：简单能量分析</vt:lpstr>
      <vt:lpstr>实验2：简单能量分析（滤波）</vt:lpstr>
      <vt:lpstr>单片机内源码</vt:lpstr>
      <vt:lpstr>平台搭建</vt:lpstr>
      <vt:lpstr>实验3：简单电磁分析</vt:lpstr>
      <vt:lpstr>面向乘法的简单能量分析</vt:lpstr>
      <vt:lpstr>AES算法的简单能量分析</vt:lpstr>
      <vt:lpstr>RSA算法的简单能量分析</vt:lpstr>
      <vt:lpstr>RSA算法的简单能量分析</vt:lpstr>
      <vt:lpstr>ECC算法的简单能量分析</vt:lpstr>
      <vt:lpstr>PowerPoint 演示文稿</vt:lpstr>
      <vt:lpstr>3.1  能量分析攻击基本假设</vt:lpstr>
      <vt:lpstr>能量消耗与中间值的关系</vt:lpstr>
      <vt:lpstr>汉明重量模型</vt:lpstr>
      <vt:lpstr>汉明重量模型（放大）</vt:lpstr>
      <vt:lpstr>3.2  相关能量分析</vt:lpstr>
      <vt:lpstr>相关能量分析的出处</vt:lpstr>
      <vt:lpstr>相关能量分析原理 [CHES 2004]</vt:lpstr>
      <vt:lpstr>实验结果：相关能量分析</vt:lpstr>
      <vt:lpstr>验证CPA成功与否</vt:lpstr>
      <vt:lpstr>3.3  模板攻击</vt:lpstr>
      <vt:lpstr>重要假设</vt:lpstr>
      <vt:lpstr>模板创建与模板匹配</vt:lpstr>
      <vt:lpstr>AES算法的模板攻击</vt:lpstr>
      <vt:lpstr>其它常见模型</vt:lpstr>
      <vt:lpstr>PowerPoint 演示文稿</vt:lpstr>
      <vt:lpstr>五层防御架构</vt:lpstr>
      <vt:lpstr>芯片级</vt:lpstr>
      <vt:lpstr>系统级</vt:lpstr>
      <vt:lpstr>算法级</vt:lpstr>
      <vt:lpstr>门级</vt:lpstr>
      <vt:lpstr>晶体管级</vt:lpstr>
      <vt:lpstr>PowerPoint 演示文稿</vt:lpstr>
      <vt:lpstr>攻击随机延时对策——弹性对齐算法</vt:lpstr>
      <vt:lpstr>攻击双轨逻辑对策——电磁攻击</vt:lpstr>
      <vt:lpstr>攻击对不齐型对策——差分频域攻击</vt:lpstr>
      <vt:lpstr>攻击掩码——碰撞相关攻击</vt:lpstr>
      <vt:lpstr>攻击掩码——二阶相关能量分析</vt:lpstr>
      <vt:lpstr>PowerPoint 演示文稿</vt:lpstr>
      <vt:lpstr>PowerPoint 演示文稿</vt:lpstr>
      <vt:lpstr>侧信道分析的用途</vt:lpstr>
      <vt:lpstr>侧信道分析的用途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月亮的脸</cp:lastModifiedBy>
  <cp:revision>635</cp:revision>
  <dcterms:created xsi:type="dcterms:W3CDTF">2016-11-28T11:30:00Z</dcterms:created>
  <dcterms:modified xsi:type="dcterms:W3CDTF">2024-06-19T18:17:08Z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2052-12.1.0.17133</vt:lpwstr>
  </property>
  <property fmtid="{D5CDD505-2E9C-101B-9397-08002B2CF9AE}" pid="12" name="ICV">
    <vt:lpwstr>E086B27648424F50A4C90B5FAD584FB2_12</vt:lpwstr>
  </property>
</Properties>
</file>